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64" r:id="rId10"/>
    <p:sldId id="266" r:id="rId11"/>
    <p:sldId id="265" r:id="rId12"/>
    <p:sldId id="267" r:id="rId13"/>
    <p:sldId id="271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ем Рябковец" initials="АР" lastIdx="2" clrIdx="0">
    <p:extLst>
      <p:ext uri="{19B8F6BF-5375-455C-9EA6-DF929625EA0E}">
        <p15:presenceInfo xmlns:p15="http://schemas.microsoft.com/office/powerpoint/2012/main" xmlns="" userId="1262e51bb6780c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41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21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19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05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08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70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9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2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83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4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20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85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D851-DE20-49F7-A2D3-794DBAB7C395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99E4-EE7E-42EA-B339-AC02AD31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4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5;&#1088;&#1077;&#1079;&#1077;&#1085;&#1090;&#1072;&#1094;&#1080;&#1103;\&#1057;&#1087;&#1072;&#1089;&#1072;&#1090;&#1077;&#1083;&#1100;%20&#1057;&#1064;%2043\&#1052;&#1063;&#1057;_-_&#1057;&#1090;&#1080;&#1093;&#1080;&#1103;%20&#1089;&#1087;&#1072;&#1089;&#1072;&#1090;&#1077;&#1083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hyperlink" Target="http://mchs.gov.by/rus/main/ministry/activity/education/uchrejdeniya_obrazovaniya/licei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cp.by/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83608" y="375809"/>
            <a:ext cx="414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3608" y="3602038"/>
            <a:ext cx="5211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0" dirty="0">
              <a:solidFill>
                <a:srgbClr val="FF0000"/>
              </a:solidFill>
              <a:latin typeface="Karmina" panose="020005090000000200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47708" y="5010150"/>
            <a:ext cx="404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Учащийся 6 «Б» класса (12 лет)</a:t>
            </a:r>
          </a:p>
          <a:p>
            <a:pPr algn="just"/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Рябковец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Алексей Николаевич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социальный, </a:t>
            </a:r>
          </a:p>
          <a:p>
            <a:pPr algn="just"/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Рябковец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 Николаевна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7018" y="263924"/>
            <a:ext cx="94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Государственное учреждение образования «Средняя школа № 43 г. Могилева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МЧС_-_Стихия спасате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09600" y="723901"/>
            <a:ext cx="11296650" cy="4629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Дистанционный </a:t>
            </a:r>
            <a:r>
              <a:rPr kumimoji="0" lang="ru-RU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профориентационный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конкурс </a:t>
            </a:r>
            <a:r>
              <a:rPr kumimoji="0" lang="ru-RU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мультимедийных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проектов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«Парад профессий – ХХ</a:t>
            </a: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века»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Тема: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«Хочу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быть спасателем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»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14399"/>
      </p:ext>
    </p:extLst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7894" y="2731625"/>
            <a:ext cx="6134581" cy="3941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4" y="162046"/>
            <a:ext cx="5567585" cy="37096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43599" y="512618"/>
            <a:ext cx="5902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Спасатели принимают участие </a:t>
            </a:r>
          </a:p>
          <a:p>
            <a:pPr algn="ctr"/>
            <a:r>
              <a:rPr lang="ru-RU" sz="3600" i="1" dirty="0" smtClean="0"/>
              <a:t>в тушении лесных пожаров.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20200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97" y="102237"/>
            <a:ext cx="5745718" cy="3801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341" y="3429000"/>
            <a:ext cx="5366004" cy="3200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82145" y="498763"/>
            <a:ext cx="59020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u="sng" dirty="0">
                <a:solidFill>
                  <a:srgbClr val="FF0000"/>
                </a:solidFill>
              </a:rPr>
              <a:t>Работа спасателя направлена </a:t>
            </a:r>
            <a:endParaRPr lang="ru-RU" sz="3200" i="1" u="sng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i="1" dirty="0" smtClean="0"/>
              <a:t>на </a:t>
            </a:r>
            <a:r>
              <a:rPr lang="ru-RU" sz="3200" i="1" dirty="0"/>
              <a:t>оказание помощи при пожарах, экологических катастрофах.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33" y="4029638"/>
            <a:ext cx="4693850" cy="27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7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81" y="159143"/>
            <a:ext cx="4637349" cy="3091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91" y="3440073"/>
            <a:ext cx="5468635" cy="3223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527" y="3380509"/>
            <a:ext cx="5515299" cy="32917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1371" y="408331"/>
            <a:ext cx="6692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МЧС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пребывают на места крушения самолетов, аварий, дорожно-транспортных происшествий.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0294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677" y="140676"/>
            <a:ext cx="12051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Спасатели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помогают не только людям, но и животным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88" y="1288473"/>
            <a:ext cx="3645877" cy="2613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51"/>
          <a:stretch>
            <a:fillRect/>
          </a:stretch>
        </p:blipFill>
        <p:spPr>
          <a:xfrm>
            <a:off x="4074035" y="1264061"/>
            <a:ext cx="4006361" cy="2698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728" y="1246909"/>
            <a:ext cx="3814163" cy="2652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88" y="3965331"/>
            <a:ext cx="3645877" cy="2734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394" y="4059382"/>
            <a:ext cx="4031274" cy="25769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0620" y="4003963"/>
            <a:ext cx="3703562" cy="26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3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613" y="196769"/>
            <a:ext cx="2518459" cy="2518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382" y="3485409"/>
            <a:ext cx="5109346" cy="318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93" y="3435927"/>
            <a:ext cx="4780134" cy="32558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15151" y="188437"/>
            <a:ext cx="8882885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Профессию </a:t>
            </a:r>
            <a:r>
              <a:rPr lang="ru-RU" sz="3000" u="sng" dirty="0" smtClean="0">
                <a:solidFill>
                  <a:srgbClr val="FF0000"/>
                </a:solidFill>
              </a:rPr>
              <a:t>спасатель </a:t>
            </a:r>
            <a:r>
              <a:rPr lang="ru-RU" sz="3000" dirty="0"/>
              <a:t>можно получить в</a:t>
            </a:r>
            <a:r>
              <a:rPr lang="en-US" sz="3000" dirty="0"/>
              <a:t>:</a:t>
            </a:r>
            <a:r>
              <a:rPr lang="ru-RU" sz="3000" dirty="0"/>
              <a:t> </a:t>
            </a:r>
            <a:endParaRPr lang="en-US" sz="3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u="sng" dirty="0" smtClean="0">
                <a:hlinkClick r:id="rId6"/>
              </a:rPr>
              <a:t>Государственном учреждении </a:t>
            </a:r>
            <a:r>
              <a:rPr lang="ru-RU" sz="2500" b="1" u="sng" dirty="0">
                <a:hlinkClick r:id="rId6"/>
              </a:rPr>
              <a:t>образования </a:t>
            </a:r>
          </a:p>
          <a:p>
            <a:pPr marL="360363" indent="-360363"/>
            <a:r>
              <a:rPr lang="ru-RU" sz="2500" b="1" u="sng" dirty="0" smtClean="0">
                <a:hlinkClick r:id="rId6"/>
              </a:rPr>
              <a:t>    «</a:t>
            </a:r>
            <a:r>
              <a:rPr lang="ru-RU" sz="2500" b="1" u="sng" dirty="0">
                <a:hlinkClick r:id="rId6"/>
              </a:rPr>
              <a:t>Университет гражданской защиты» МЧС Республики </a:t>
            </a:r>
            <a:r>
              <a:rPr lang="ru-RU" sz="2500" b="1" u="sng" dirty="0" smtClean="0">
                <a:hlinkClick r:id="rId6"/>
              </a:rPr>
              <a:t>       Беларусь (Минск)</a:t>
            </a:r>
            <a:endParaRPr lang="ru-RU" sz="2500" b="1" u="sng" dirty="0">
              <a:hlinkClick r:id="rId6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u="sng" dirty="0" smtClean="0">
                <a:hlinkClick r:id="rId7"/>
              </a:rPr>
              <a:t>Государственном учреждении </a:t>
            </a:r>
            <a:r>
              <a:rPr lang="ru-RU" sz="2500" b="1" u="sng" dirty="0">
                <a:hlinkClick r:id="rId7"/>
              </a:rPr>
              <a:t>образования "Специализированный лицей при Университете гражданской защиты" Министерства по чрезвычайным ситуациям Республики </a:t>
            </a:r>
            <a:r>
              <a:rPr lang="ru-RU" sz="2500" b="1" u="sng" dirty="0" smtClean="0">
                <a:hlinkClick r:id="rId7"/>
              </a:rPr>
              <a:t>Беларусь (Гомель)</a:t>
            </a:r>
            <a:endParaRPr lang="ru-RU" sz="2500" b="1" u="sng" dirty="0">
              <a:hlinkClick r:id="rId7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09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18" y="3846310"/>
            <a:ext cx="4507827" cy="2711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507" y="139978"/>
            <a:ext cx="4006318" cy="3405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5666" y="2731742"/>
            <a:ext cx="5906395" cy="39354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04815" y="214826"/>
            <a:ext cx="72685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i="1" dirty="0"/>
              <a:t>Во все времена для целых поколений спасателей были и остаются характерными чертами </a:t>
            </a:r>
            <a:r>
              <a:rPr lang="ru-RU" sz="2500" i="1" u="sng" dirty="0">
                <a:solidFill>
                  <a:srgbClr val="FF0000"/>
                </a:solidFill>
              </a:rPr>
              <a:t>преданность служебному долгу и стремление помочь людям, попавшим в беду</a:t>
            </a:r>
            <a:r>
              <a:rPr lang="ru-RU" sz="2500" i="1" dirty="0"/>
              <a:t>. И это для большинства сотрудников стало не просто обязанностью, а частью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2834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4328" y="288349"/>
            <a:ext cx="11371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Мужество</a:t>
            </a:r>
            <a:r>
              <a:rPr lang="ru-RU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добродетель, в силу </a:t>
            </a:r>
            <a:r>
              <a:rPr lang="ru-RU" sz="3600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которой люди </a:t>
            </a:r>
            <a:r>
              <a:rPr lang="en-US" sz="3600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опасностях </a:t>
            </a:r>
            <a:r>
              <a:rPr lang="en-US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совершают </a:t>
            </a:r>
            <a:r>
              <a:rPr lang="en-US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прекрасные</a:t>
            </a:r>
            <a:r>
              <a:rPr lang="en-US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дела.</a:t>
            </a:r>
          </a:p>
          <a:p>
            <a:pPr algn="ctr"/>
            <a:r>
              <a:rPr lang="ru-RU" sz="3600" kern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		Аристотель</a:t>
            </a:r>
            <a:endParaRPr lang="ru-RU" sz="3600" kern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503413" cy="4206240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81907"/>
            <a:ext cx="6503412" cy="387609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614160" y="512114"/>
            <a:ext cx="54115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/>
              <a:t>	13 июля (25 по новому стилю) 1853 г. Минское губернское правление и Минская городская дума, рассмотрев вопрос </a:t>
            </a:r>
          </a:p>
          <a:p>
            <a:pPr algn="just"/>
            <a:r>
              <a:rPr lang="ru-RU" sz="3000" dirty="0"/>
              <a:t>«О создании пожарной части в </a:t>
            </a:r>
          </a:p>
          <a:p>
            <a:pPr algn="just"/>
            <a:r>
              <a:rPr lang="ru-RU" sz="3000" dirty="0"/>
              <a:t>г. Минске», утвердила смету расходов на содержание пожарной части в составе одного брандмейстера, двух унтер-брандмейстеров и сорока восьми рядовых. </a:t>
            </a:r>
          </a:p>
        </p:txBody>
      </p:sp>
    </p:spTree>
    <p:extLst>
      <p:ext uri="{BB962C8B-B14F-4D97-AF65-F5344CB8AC3E}">
        <p14:creationId xmlns:p14="http://schemas.microsoft.com/office/powerpoint/2010/main" xmlns="" val="546391730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760" y="1"/>
            <a:ext cx="5730240" cy="43780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9441"/>
            <a:ext cx="6461760" cy="3718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880" y="255955"/>
            <a:ext cx="6096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700" dirty="0"/>
              <a:t>	</a:t>
            </a:r>
            <a:r>
              <a:rPr lang="ru-RU" sz="3600" i="1" dirty="0"/>
              <a:t>Приблизительно в это же время, начали организовываться пожарные части и в других белорусских городах.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7479" y="4383421"/>
            <a:ext cx="5504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/>
              <a:t>1853 год положил начало профессиональной пожарной службы в Беларуси.</a:t>
            </a:r>
          </a:p>
        </p:txBody>
      </p:sp>
    </p:spTree>
    <p:extLst>
      <p:ext uri="{BB962C8B-B14F-4D97-AF65-F5344CB8AC3E}">
        <p14:creationId xmlns:p14="http://schemas.microsoft.com/office/powerpoint/2010/main" xmlns="" val="328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228600"/>
            <a:ext cx="7863840" cy="6339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07680" y="411480"/>
            <a:ext cx="396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Первая </a:t>
            </a:r>
            <a:r>
              <a:rPr lang="ru-RU" sz="3600" i="1" dirty="0"/>
              <a:t>военизированная часть в г.Могилеве возникла в 1932 г. по охране крупнейшей в то время в СССР шелковой фабрики.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0798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360" y="221456"/>
            <a:ext cx="728472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42" y="581891"/>
            <a:ext cx="7267125" cy="5500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79080" y="384810"/>
            <a:ext cx="40081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Указом </a:t>
            </a:r>
            <a:r>
              <a:rPr lang="ru-RU" sz="3000" dirty="0"/>
              <a:t>Президента Республики Беларусь от 19 января 1999 года № 35 было утверждено "Положение о Министерстве по чрезвычайным ситуациям Республики Беларусь".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878" y="5555456"/>
            <a:ext cx="1170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12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95" y="140162"/>
            <a:ext cx="4650332" cy="3223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11" y="3463968"/>
            <a:ext cx="5218371" cy="32000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48498" y="19192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i="1" dirty="0"/>
              <a:t>Сегодня МЧС Беларуси - это служба, готовая в любую секунду </a:t>
            </a:r>
            <a:r>
              <a:rPr lang="ru-RU" sz="3600" i="1" dirty="0" smtClean="0"/>
              <a:t>прийти </a:t>
            </a:r>
            <a:r>
              <a:rPr lang="ru-RU" sz="3600" i="1" dirty="0"/>
              <a:t>на помощь людям.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788" y="3435926"/>
            <a:ext cx="5199612" cy="32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043289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673" y="360219"/>
            <a:ext cx="1176251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Спасатель МЧС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i="1" dirty="0"/>
              <a:t>специалист по спасению пострадавших в экстремальных ситуациях, сотрудник системы Министерство чрезвычайных ситуаций.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819" y="3330171"/>
            <a:ext cx="1179021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Важные качества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i="1" dirty="0"/>
              <a:t>дисциплинированность, смелость, решительность, быстрая реакция, ответственность, физическая сила и выносливость, ловкость,  крепкая нервная система, умение распределять своё внимание и планировать действия, способность без раскачки переходить к интенсивным действиям, чувство товарищества, оптимизм и уверенность в важности своей работы.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673" y="1723817"/>
            <a:ext cx="1177636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Спасатель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/>
              <a:t>– </a:t>
            </a:r>
            <a:r>
              <a:rPr lang="ru-RU" sz="2700" i="1" dirty="0"/>
              <a:t>один из тех людей, кто приходит на помощь одним из первых.</a:t>
            </a:r>
          </a:p>
          <a:p>
            <a:pPr algn="just"/>
            <a:r>
              <a:rPr lang="ru-RU" sz="2700" i="1" dirty="0"/>
              <a:t>Эта профессия включает в себя сразу несколько специальностей: водитель, пожарный, верхолаз, водолаз, медик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4719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183" y="2604655"/>
            <a:ext cx="5650172" cy="40018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14825" y="351689"/>
            <a:ext cx="59537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/>
              <a:t>Служба спасения работает в местах, пострадавших от стихийных бедствий, наводнений</a:t>
            </a:r>
            <a:r>
              <a:rPr lang="ru-RU" sz="3000" i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83" y="3173883"/>
            <a:ext cx="5191917" cy="3438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20" y="209332"/>
            <a:ext cx="4032387" cy="26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6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378</Words>
  <Application>Microsoft Office PowerPoint</Application>
  <PresentationFormat>Произвольный</PresentationFormat>
  <Paragraphs>40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Рябковец</dc:creator>
  <cp:lastModifiedBy>Soc</cp:lastModifiedBy>
  <cp:revision>63</cp:revision>
  <dcterms:created xsi:type="dcterms:W3CDTF">2017-01-22T17:24:05Z</dcterms:created>
  <dcterms:modified xsi:type="dcterms:W3CDTF">2017-01-23T11:25:05Z</dcterms:modified>
</cp:coreProperties>
</file>