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3" r:id="rId3"/>
    <p:sldId id="349" r:id="rId4"/>
    <p:sldId id="305" r:id="rId5"/>
    <p:sldId id="322" r:id="rId6"/>
    <p:sldId id="323" r:id="rId7"/>
    <p:sldId id="343" r:id="rId8"/>
    <p:sldId id="344" r:id="rId9"/>
    <p:sldId id="324" r:id="rId10"/>
    <p:sldId id="345" r:id="rId11"/>
    <p:sldId id="346" r:id="rId12"/>
    <p:sldId id="347" r:id="rId13"/>
    <p:sldId id="348" r:id="rId14"/>
    <p:sldId id="313" r:id="rId15"/>
    <p:sldId id="283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3" d="100"/>
          <a:sy n="143" d="100"/>
        </p:scale>
        <p:origin x="68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83968" y="1025319"/>
            <a:ext cx="4412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ПЯТИЛЕТКА КАЧЕСТВА –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ИТОГИ ГОДА БЛАГОУСТРОЙСТВА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283968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69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декабрь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9502"/>
            <a:ext cx="6264696" cy="1080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11560" y="483518"/>
            <a:ext cx="81185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НАЧАЛА ГОДА БЛАГОУСТРОЙСТВА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УЖЕ ВЫСАЖЕНО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17543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304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деревьев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газ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37835"/>
            <a:ext cx="805763" cy="63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дерев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0" y="1668158"/>
            <a:ext cx="813328" cy="6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кус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82175"/>
            <a:ext cx="817567" cy="81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ПЯТИЛЕТКА КАЧЕСТВА – ИТОГИ ГОДА БЛАГОУСТРОЙСТВА\пикт\цветы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103" y="1720464"/>
            <a:ext cx="709049" cy="70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3434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377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кустарников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055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</a:t>
            </a:r>
            <a:r>
              <a:rPr lang="en-US" sz="2400" b="1" dirty="0"/>
              <a:t>2</a:t>
            </a:r>
            <a:r>
              <a:rPr lang="ru-RU" sz="2400" b="1" dirty="0"/>
              <a:t> млн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цветов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93740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441 га</a:t>
            </a:r>
            <a:br>
              <a:rPr lang="ru-RU" sz="1400" dirty="0"/>
            </a:br>
            <a:r>
              <a:rPr lang="ru-RU" sz="1400" dirty="0"/>
              <a:t>газонов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3981" y="2715766"/>
            <a:ext cx="808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Лидеры по озеленению (за 9 месяцев 2025 года)</a:t>
            </a:r>
            <a:endParaRPr lang="ru-RU" dirty="0"/>
          </a:p>
          <a:p>
            <a:pPr algn="ctr"/>
            <a:r>
              <a:rPr lang="ru-RU" b="1" dirty="0"/>
              <a:t>Деревья: </a:t>
            </a:r>
            <a:r>
              <a:rPr lang="ru-RU" dirty="0"/>
              <a:t>Брестская обл. – </a:t>
            </a:r>
            <a:r>
              <a:rPr lang="en-US" dirty="0"/>
              <a:t>95</a:t>
            </a:r>
            <a:r>
              <a:rPr lang="ru-RU" dirty="0"/>
              <a:t> тыс., Минская обл. – 5</a:t>
            </a:r>
            <a:r>
              <a:rPr lang="en-US" dirty="0"/>
              <a:t>0</a:t>
            </a:r>
            <a:r>
              <a:rPr lang="ru-RU" dirty="0"/>
              <a:t> тыс. </a:t>
            </a:r>
            <a:r>
              <a:rPr lang="ru-RU" b="1" dirty="0"/>
              <a:t>Кустарники: </a:t>
            </a:r>
            <a:br>
              <a:rPr lang="ru-RU" b="1" dirty="0"/>
            </a:br>
            <a:r>
              <a:rPr lang="ru-RU" dirty="0" err="1"/>
              <a:t>г.Минск</a:t>
            </a:r>
            <a:r>
              <a:rPr lang="ru-RU" dirty="0"/>
              <a:t> – 17</a:t>
            </a:r>
            <a:r>
              <a:rPr lang="en-US" dirty="0"/>
              <a:t>7</a:t>
            </a:r>
            <a:r>
              <a:rPr lang="ru-RU" dirty="0"/>
              <a:t> тыс., Могилевская обл. – 47 тыс. </a:t>
            </a:r>
            <a:r>
              <a:rPr lang="ru-RU" b="1" dirty="0"/>
              <a:t>Цветы: </a:t>
            </a:r>
            <a:r>
              <a:rPr lang="ru-RU" dirty="0" err="1"/>
              <a:t>г.Минск</a:t>
            </a:r>
            <a:r>
              <a:rPr lang="ru-RU" dirty="0"/>
              <a:t> – 10,6 млн</a:t>
            </a:r>
          </a:p>
        </p:txBody>
      </p:sp>
    </p:spTree>
    <p:extLst>
      <p:ext uri="{BB962C8B-B14F-4D97-AF65-F5344CB8AC3E}">
        <p14:creationId xmlns:p14="http://schemas.microsoft.com/office/powerpoint/2010/main" val="344417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309712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ФИНАНСИРОВАНИЕ ДОРОЖНОГО РЕМОНТА</a:t>
            </a:r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sz="2200" b="1" dirty="0">
                <a:solidFill>
                  <a:srgbClr val="182C7F"/>
                </a:solidFill>
              </a:rPr>
              <a:t>(2022-2025 ГГ., МЛРД РУБ.)</a:t>
            </a:r>
            <a:endParaRPr lang="ru-RU" sz="2200" b="1" dirty="0">
              <a:solidFill>
                <a:srgbClr val="182C7F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Автодороги:</a:t>
            </a:r>
            <a:br>
              <a:rPr lang="ru-RU" sz="1400" dirty="0"/>
            </a:br>
            <a:r>
              <a:rPr lang="ru-RU" sz="1400" dirty="0"/>
              <a:t>• Ремонт покрытия: 4 215 км</a:t>
            </a:r>
            <a:br>
              <a:rPr lang="ru-RU" sz="1400" dirty="0"/>
            </a:br>
            <a:r>
              <a:rPr lang="ru-RU" sz="1400" dirty="0"/>
              <a:t>• Уборка территории: 11 000 км</a:t>
            </a:r>
            <a:br>
              <a:rPr lang="ru-RU" sz="1400" dirty="0"/>
            </a:br>
            <a:r>
              <a:rPr lang="ru-RU" sz="1400" dirty="0"/>
              <a:t>• Освещение: 985 опор</a:t>
            </a:r>
            <a:br>
              <a:rPr lang="ru-RU" sz="1400" dirty="0"/>
            </a:br>
            <a:r>
              <a:rPr lang="ru-RU" sz="1400" dirty="0"/>
              <a:t>• Малые формы: 154 шт.</a:t>
            </a:r>
            <a:br>
              <a:rPr lang="ru-RU" sz="1400" dirty="0"/>
            </a:br>
            <a:r>
              <a:rPr lang="ru-RU" sz="1400" dirty="0"/>
              <a:t>• Придорожный сервис: 2 объекта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702113" y="97821"/>
            <a:ext cx="200206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158093"/>
            <a:ext cx="4444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Выполнение плана за 9 месяцев 2025 года: 89%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Железные дороги:</a:t>
            </a:r>
            <a:br>
              <a:rPr lang="ru-RU" sz="1400" dirty="0"/>
            </a:br>
            <a:r>
              <a:rPr lang="ru-RU" sz="1400" dirty="0"/>
              <a:t>• Уборка территории: 1 953 км</a:t>
            </a:r>
            <a:br>
              <a:rPr lang="ru-RU" sz="1400" dirty="0"/>
            </a:br>
            <a:r>
              <a:rPr lang="ru-RU" sz="1400" dirty="0"/>
              <a:t>• Ремонт пути: 116 км</a:t>
            </a:r>
            <a:br>
              <a:rPr lang="ru-RU" sz="1400" dirty="0"/>
            </a:br>
            <a:r>
              <a:rPr lang="ru-RU" sz="1400" dirty="0"/>
              <a:t>• Остановочные пункты: 60</a:t>
            </a:r>
            <a:br>
              <a:rPr lang="ru-RU" sz="1400" dirty="0"/>
            </a:br>
            <a:r>
              <a:rPr lang="ru-RU" sz="1400" dirty="0"/>
              <a:t>• Пассажирские платформы: 30</a:t>
            </a:r>
            <a:br>
              <a:rPr lang="ru-RU" sz="1400" dirty="0"/>
            </a:br>
            <a:r>
              <a:rPr lang="ru-RU" sz="1400" dirty="0"/>
              <a:t>• Освещение: 16 объектов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404999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42633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44792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8414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84144" y="44767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84144" y="42735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784144" y="40550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78414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883028"/>
            <a:ext cx="6832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/>
              <a:t>0,93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025907" y="1491630"/>
            <a:ext cx="572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1,4</a:t>
            </a:r>
            <a:endParaRPr lang="ru-RU" sz="22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56059" y="957957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2,2</a:t>
            </a:r>
            <a:endParaRPr lang="ru-RU" sz="2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343060" y="881757"/>
            <a:ext cx="729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&gt;</a:t>
            </a:r>
            <a:r>
              <a:rPr lang="ru-RU" sz="2400" b="1" dirty="0"/>
              <a:t>2,3</a:t>
            </a:r>
          </a:p>
        </p:txBody>
      </p:sp>
    </p:spTree>
    <p:extLst>
      <p:ext uri="{BB962C8B-B14F-4D97-AF65-F5344CB8AC3E}">
        <p14:creationId xmlns:p14="http://schemas.microsoft.com/office/powerpoint/2010/main" val="174301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4048" y="411510"/>
            <a:ext cx="3672407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37488" y="1396970"/>
            <a:ext cx="34389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Цель пятилетки: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отремонтировать порядка 500 мостовых сооружений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Общая длина – 24 тыс. </a:t>
            </a:r>
            <a:r>
              <a:rPr lang="ru-RU" sz="1600" dirty="0" err="1">
                <a:solidFill>
                  <a:schemeClr val="bg1"/>
                </a:solidFill>
              </a:rPr>
              <a:t>пог</a:t>
            </a:r>
            <a:r>
              <a:rPr lang="ru-RU" sz="1600" dirty="0">
                <a:solidFill>
                  <a:schemeClr val="bg1"/>
                </a:solidFill>
              </a:rPr>
              <a:t>.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Темп роста – +30% к прошлой пятилетке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Знаковый объект: мост в </a:t>
            </a:r>
            <a:r>
              <a:rPr lang="ru-RU" sz="1600" b="1" dirty="0" err="1">
                <a:solidFill>
                  <a:schemeClr val="bg1"/>
                </a:solidFill>
              </a:rPr>
              <a:t>г.Мозыре</a:t>
            </a:r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Протяженность – </a:t>
            </a:r>
            <a:r>
              <a:rPr lang="ru-RU" sz="1600" b="1" dirty="0">
                <a:solidFill>
                  <a:schemeClr val="bg1"/>
                </a:solidFill>
              </a:rPr>
              <a:t>свыше 900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Уширение –</a:t>
            </a:r>
            <a:r>
              <a:rPr lang="ru-RU" sz="1600" b="1" dirty="0">
                <a:solidFill>
                  <a:schemeClr val="bg1"/>
                </a:solidFill>
              </a:rPr>
              <a:t> +3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Статус – </a:t>
            </a:r>
            <a:r>
              <a:rPr lang="ru-RU" sz="1600" b="1" dirty="0">
                <a:solidFill>
                  <a:schemeClr val="bg1"/>
                </a:solidFill>
              </a:rPr>
              <a:t>один из крупнейших </a:t>
            </a:r>
            <a:r>
              <a:rPr lang="ru-RU" sz="1600" b="1" dirty="0" err="1">
                <a:solidFill>
                  <a:schemeClr val="bg1"/>
                </a:solidFill>
              </a:rPr>
              <a:t>автомостов</a:t>
            </a:r>
            <a:r>
              <a:rPr lang="ru-RU" sz="1600" b="1" dirty="0">
                <a:solidFill>
                  <a:schemeClr val="bg1"/>
                </a:solidFill>
              </a:rPr>
              <a:t> страны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62860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300787" y="3075806"/>
            <a:ext cx="30789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148064" y="632977"/>
            <a:ext cx="305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МАСШТАБНАЯ ПРОГРАММА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РЕМОНТА МОСТОВ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951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9688" y="478002"/>
            <a:ext cx="3888432" cy="21962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65279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 начала года участие в мероприятиях по благоустройству приняли </a:t>
            </a:r>
            <a:r>
              <a:rPr lang="ru-RU" b="1" dirty="0">
                <a:solidFill>
                  <a:schemeClr val="bg1"/>
                </a:solidFill>
              </a:rPr>
              <a:t>более 1</a:t>
            </a:r>
            <a:r>
              <a:rPr lang="en-US" b="1" dirty="0">
                <a:solidFill>
                  <a:schemeClr val="bg1"/>
                </a:solidFill>
              </a:rPr>
              <a:t>,2</a:t>
            </a:r>
            <a:r>
              <a:rPr lang="ru-RU" b="1" dirty="0">
                <a:solidFill>
                  <a:schemeClr val="bg1"/>
                </a:solidFill>
              </a:rPr>
              <a:t> млн граждан.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617644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</a:rPr>
              <a:t>Реализуется 90 гражданских инициатив</a:t>
            </a:r>
            <a:r>
              <a:rPr lang="ru-RU" sz="1600" i="1" dirty="0">
                <a:solidFill>
                  <a:schemeClr val="bg1"/>
                </a:solidFill>
              </a:rPr>
              <a:t> по озеленению и благоустройству территорий.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97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332551"/>
            <a:ext cx="1080119" cy="943055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" name="TextBox 5"/>
          <p:cNvSpPr txBox="1"/>
          <p:nvPr/>
        </p:nvSpPr>
        <p:spPr>
          <a:xfrm>
            <a:off x="1080119" y="853615"/>
            <a:ext cx="39844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Помните, что то, что не сделали вы, никто не сделает. Каждый должен делать свое дело. Каждый за свой клочок земли, за свой кусочек работы отвечает и должен это делать. Это – главное.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650" y="77389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704557" y="205124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92448" y="4208770"/>
            <a:ext cx="4044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открытия обновленного моста через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р.Припять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6 ноября 2025 г.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3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1881" y="843558"/>
            <a:ext cx="4353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– это одновременно и конечный результат, и путь. </a:t>
            </a:r>
            <a:b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наш основной ресурс наряду </a:t>
            </a:r>
            <a:b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трудолюбием, интеллектом и дисциплиной, благодаря которым мы живем в независимой стране вопреки беспрецедентному давлению. Тридцать лет – мирных и созидательных.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5776" y="5147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521379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-89169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95937" y="3725819"/>
            <a:ext cx="4680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вручения символов Государственного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знака качества, 23 января 2025 г.</a:t>
            </a:r>
          </a:p>
        </p:txBody>
      </p:sp>
      <p:sp>
        <p:nvSpPr>
          <p:cNvPr id="2" name="AutoShape 2" descr="Лукашенко на ВНС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Лукашенко на ВНС фот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5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5" r="11940"/>
          <a:stretch/>
        </p:blipFill>
        <p:spPr bwMode="auto">
          <a:xfrm>
            <a:off x="0" y="0"/>
            <a:ext cx="3851920" cy="514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1" y="555526"/>
            <a:ext cx="5616625" cy="23762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90173" y="656567"/>
            <a:ext cx="52023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весеннем республиканском субботнике приняли участие 2 361,1 тыс. человек, </a:t>
            </a:r>
            <a:r>
              <a:rPr lang="be-BY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 млн 549,4 тыс. белорусских рублей. В осеннем – 2 303,7 тыс. человек, </a:t>
            </a:r>
            <a:r>
              <a:rPr lang="be-BY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19 668,7 тыс. белорусских рублей.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28181" y="3066625"/>
            <a:ext cx="47642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Денежные средства, заработанные в ходе проведения субботников, направлены  </a:t>
            </a:r>
            <a:br>
              <a:rPr lang="ru-RU" sz="1600" dirty="0"/>
            </a:br>
            <a:r>
              <a:rPr lang="ru-RU" sz="1600" dirty="0"/>
              <a:t>на строительство </a:t>
            </a:r>
            <a:r>
              <a:rPr lang="ru-RU" sz="1600" b="1" dirty="0"/>
              <a:t>Национального исторического музея Беларуси</a:t>
            </a:r>
            <a:r>
              <a:rPr lang="ru-RU" sz="1600" dirty="0"/>
              <a:t>, кроме этого </a:t>
            </a:r>
            <a:r>
              <a:rPr lang="ru-RU" sz="1600" b="1" dirty="0"/>
              <a:t>50% средств </a:t>
            </a:r>
            <a:r>
              <a:rPr lang="ru-RU" sz="1600" dirty="0"/>
              <a:t>от осеннего субботника остались </a:t>
            </a:r>
            <a:r>
              <a:rPr lang="ru-RU" sz="1600" b="1" dirty="0"/>
              <a:t>в распоряжении облисполкомов и Минского горисполкома </a:t>
            </a:r>
            <a:br>
              <a:rPr lang="ru-RU" sz="1600" b="1" dirty="0"/>
            </a:br>
            <a:r>
              <a:rPr lang="ru-RU" sz="1600" dirty="0"/>
              <a:t>с возможностью  целевого финансирования значимых объектов в регионах страны.</a:t>
            </a:r>
          </a:p>
        </p:txBody>
      </p:sp>
    </p:spTree>
    <p:extLst>
      <p:ext uri="{BB962C8B-B14F-4D97-AF65-F5344CB8AC3E}">
        <p14:creationId xmlns:p14="http://schemas.microsoft.com/office/powerpoint/2010/main" val="166352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3752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80312" y="7987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7737" y="938140"/>
            <a:ext cx="289633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ПО ИТОГАМ РАБОТЫ ЗА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9 МЕСЯЦЕВ 2025 ГОДА МИНИСТЕРСТВОМ ЖКХ ВЫПОЛНЕНЫ СЛЕДУЮЩИЕ МЕРОПРИЯТИЯ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915566"/>
            <a:ext cx="43052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ремонт </a:t>
            </a:r>
            <a:r>
              <a:rPr lang="ru-RU" sz="1600" b="1" dirty="0"/>
              <a:t>11 012,6 тыс. кв. м </a:t>
            </a:r>
            <a:r>
              <a:rPr lang="ru-RU" sz="1600" dirty="0"/>
              <a:t>улично-дорожной сети (план выполнен на 112%)</a:t>
            </a:r>
          </a:p>
          <a:p>
            <a:endParaRPr lang="ru-RU" sz="1600" dirty="0"/>
          </a:p>
          <a:p>
            <a:r>
              <a:rPr lang="ru-RU" sz="1600" dirty="0"/>
              <a:t>устройство </a:t>
            </a:r>
            <a:r>
              <a:rPr lang="ru-RU" sz="1600" b="1" dirty="0"/>
              <a:t>291,8 тыс. кв. м </a:t>
            </a:r>
            <a:r>
              <a:rPr lang="ru-RU" sz="1600" dirty="0"/>
              <a:t>тротуаров, пешеходных и велосипедных дорожек (план выполнен более, чем в 2 раза)</a:t>
            </a:r>
          </a:p>
          <a:p>
            <a:endParaRPr lang="ru-RU" sz="1600" dirty="0"/>
          </a:p>
          <a:p>
            <a:r>
              <a:rPr lang="ru-RU" sz="1600" dirty="0"/>
              <a:t>обустройство и ремонт </a:t>
            </a:r>
            <a:r>
              <a:rPr lang="ru-RU" sz="1600" b="1" dirty="0"/>
              <a:t>313</a:t>
            </a:r>
            <a:r>
              <a:rPr lang="ru-RU" sz="1600" dirty="0"/>
              <a:t> автомобильных и велосипедных парковок и стоянок (план выполнен на 134%)</a:t>
            </a:r>
          </a:p>
          <a:p>
            <a:endParaRPr lang="ru-RU" sz="1600" dirty="0"/>
          </a:p>
          <a:p>
            <a:r>
              <a:rPr lang="ru-RU" sz="1600" dirty="0"/>
              <a:t>установка </a:t>
            </a:r>
            <a:r>
              <a:rPr lang="ru-RU" sz="1600" b="1" dirty="0"/>
              <a:t>8 010 </a:t>
            </a:r>
            <a:r>
              <a:rPr lang="ru-RU" sz="1600" dirty="0"/>
              <a:t>малых архитектурных форм (план выполнен на 170%) и ремонт </a:t>
            </a:r>
            <a:r>
              <a:rPr lang="ru-RU" sz="1600" b="1" dirty="0"/>
              <a:t>20 378 </a:t>
            </a:r>
            <a:r>
              <a:rPr lang="ru-RU" sz="1600" dirty="0"/>
              <a:t>малых архитектурных форм (план выполнен</a:t>
            </a:r>
            <a:br>
              <a:rPr lang="ru-RU" sz="1600" dirty="0"/>
            </a:br>
            <a:r>
              <a:rPr lang="ru-RU" sz="1600" dirty="0"/>
              <a:t>на 124%) и др.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7" y="707529"/>
            <a:ext cx="865124" cy="8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i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7" y="3651869"/>
            <a:ext cx="828069" cy="80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LEraMnbDVRQo65XVhJr40UdR897617o1_norm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98" y="2519900"/>
            <a:ext cx="1939583" cy="107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ПЯТИЛЕТКА КАЧЕСТВА – ИТОГИ ГОДА БЛАГОУСТРОЙСТВА\пикт\Пиктограмма_ремонт_тротуар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86171"/>
            <a:ext cx="813931" cy="9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483518"/>
            <a:ext cx="8208912" cy="14695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709734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 январь-октябрь 2025 г. в Беларуси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снесено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4 516 пустующих жилых домов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хозяйственный оборот в результате этих мероприятий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вовлечено 989 га земли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46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20522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544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в стране насчитывается 85 объектов 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сортировки отходов и извлечения вторичных материальных ресурсов, позволяющих обрабатывать порядка 1,5 млн т отходов (около 40% от общего объема).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4078" y="2813903"/>
            <a:ext cx="3240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За 9 месяцев 2025 года МЖКХ </a:t>
            </a:r>
            <a:r>
              <a:rPr lang="ru-RU" sz="1600" b="1" i="1" dirty="0"/>
              <a:t>установлено 4 217 контейнерных площадок</a:t>
            </a:r>
            <a:r>
              <a:rPr lang="ru-RU" sz="1600" i="1" dirty="0"/>
              <a:t>,  также установлено, отремонтировано </a:t>
            </a:r>
            <a:r>
              <a:rPr lang="ru-RU" sz="1600" b="1" i="1" dirty="0"/>
              <a:t>25 944 </a:t>
            </a:r>
            <a:r>
              <a:rPr lang="ru-RU" sz="1600" i="1" dirty="0"/>
              <a:t>контейнеров для сбора коммунальных отходов 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Академия управления\2025\ПЯТИЛЕТКА КАЧЕСТВА – ИТОГИ ГОДА БЛАГОУСТРОЙСТВА\пикт\мус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34464"/>
            <a:ext cx="1238542" cy="123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28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339502"/>
            <a:ext cx="8208912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483518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ОХВАТ НАСЕЛЕНИЯ УСЛУГОЙ ПО ОБРАЩЕНИЮ С ТВЕРДЫМИ КОММУНАЛЬНЫМИ ОТХОДАМИ СОСТАВЛЯЕТ 100%. БОЛЕЕ 85% БЕЛОРУСОВ ИМЕЮТ УСЛОВИЯ ДЛЯ РАЗДЕЛЬНОГО СБОРА ОТХОДОВ.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810524"/>
            <a:ext cx="7128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Благодаря развитию инфраструктуры удалось существенно нарастить объем сбора пригодных для повторного использования ресурсов. К примеру, </a:t>
            </a:r>
            <a:r>
              <a:rPr lang="ru-RU" sz="1400" b="1" i="1" dirty="0"/>
              <a:t>отходов пластика – более чем в 4 раза, стекла – более чем в 3, шин – в 2,6 раза.</a:t>
            </a:r>
            <a:endParaRPr lang="ru-RU" sz="1400" b="1" dirty="0"/>
          </a:p>
        </p:txBody>
      </p:sp>
      <p:pic>
        <p:nvPicPr>
          <p:cNvPr id="4098" name="Picture 2" descr="D:\Академия управления\2025\ПЯТИЛЕТКА КАЧЕСТВА – ИТОГИ ГОДА БЛАГОУСТРОЙСТВА\пикт\maxresdefaul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87" y="1810524"/>
            <a:ext cx="829085" cy="87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454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6136" y="793575"/>
            <a:ext cx="274206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Беларусь входит в первую десятку лесных государств Европы: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40,3% ТЕРРИТОРИИ НАШЕЙ СТРАНЫ ПОКРЫТО ЛЕСОМ.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2813902"/>
            <a:ext cx="46085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Общая площадь лесов:</a:t>
            </a:r>
            <a:r>
              <a:rPr lang="ru-RU" sz="1600" dirty="0"/>
              <a:t> 9,7 млн га </a:t>
            </a:r>
            <a:br>
              <a:rPr lang="ru-RU" sz="1600" dirty="0"/>
            </a:br>
            <a:r>
              <a:rPr lang="ru-RU" sz="1600" b="1" dirty="0"/>
              <a:t>Особо охраняемые природные территории:</a:t>
            </a: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/>
              <a:t>почти 2 млн га (16% от всех лесов): </a:t>
            </a:r>
            <a:br>
              <a:rPr lang="ru-RU" sz="1600" dirty="0"/>
            </a:br>
            <a:r>
              <a:rPr lang="ru-RU" sz="1600" dirty="0"/>
              <a:t>4 национальных парка, 1 заповедник,</a:t>
            </a:r>
            <a:br>
              <a:rPr lang="ru-RU" sz="1600" dirty="0"/>
            </a:br>
            <a:r>
              <a:rPr lang="ru-RU" sz="1600" dirty="0"/>
              <a:t>37</a:t>
            </a:r>
            <a:r>
              <a:rPr lang="en-US" sz="1600" dirty="0"/>
              <a:t>6</a:t>
            </a:r>
            <a:r>
              <a:rPr lang="ru-RU" sz="1600" dirty="0"/>
              <a:t> заказников и 9</a:t>
            </a:r>
            <a:r>
              <a:rPr lang="en-US" sz="1600" dirty="0"/>
              <a:t>69</a:t>
            </a:r>
            <a:r>
              <a:rPr lang="ru-RU" sz="1600" dirty="0"/>
              <a:t> памятника природы.</a:t>
            </a:r>
          </a:p>
          <a:p>
            <a:r>
              <a:rPr lang="ru-RU" sz="1600" b="1" dirty="0"/>
              <a:t>Преобладающие хвойные</a:t>
            </a:r>
            <a:r>
              <a:rPr lang="en-US" sz="1600" b="1" dirty="0"/>
              <a:t> </a:t>
            </a:r>
            <a:r>
              <a:rPr lang="ru-RU" sz="1600" b="1" dirty="0"/>
              <a:t>породы</a:t>
            </a:r>
            <a:r>
              <a:rPr lang="en-US" sz="1600" b="1" dirty="0"/>
              <a:t> -</a:t>
            </a:r>
            <a:r>
              <a:rPr lang="ru-RU" sz="1600" b="1" dirty="0"/>
              <a:t> 57%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461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60336" y="2899576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60336" y="3147814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60336" y="4135208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491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4310650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671522"/>
            <a:ext cx="4680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В РАМКАХ РЕСПУБЛИКАНСКОЙ АКЦИИ «ДАЙ ЛЕСУ НОВАЕ ЖЫЦЦЁ!», ПРИУРОЧЕННОЙ К ГОДУ БЛАГОУСТРОЙСТВА, ПРИНЯЛИ УЧАСТИЕ БОЛЕЕ 113 ТЫС. ЧЕЛОВЕК.</a:t>
            </a:r>
          </a:p>
          <a:p>
            <a:endParaRPr lang="ru-RU" sz="2200" b="1" dirty="0">
              <a:solidFill>
                <a:srgbClr val="182C7F"/>
              </a:solidFill>
            </a:endParaRPr>
          </a:p>
          <a:p>
            <a:r>
              <a:rPr lang="ru-RU" sz="2200" b="1" i="1" dirty="0">
                <a:solidFill>
                  <a:srgbClr val="182C7F"/>
                </a:solidFill>
              </a:rPr>
              <a:t>Совместными усилиями за время проведения акции было высажено примерно 45 млн деревьев, создано около 7 тыс. га лесных культур.</a:t>
            </a: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6087</TotalTime>
  <Words>855</Words>
  <Application>Microsoft Office PowerPoint</Application>
  <PresentationFormat>Экран (16:9)</PresentationFormat>
  <Paragraphs>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Нестерова Юлия Викторовна</cp:lastModifiedBy>
  <cp:revision>354</cp:revision>
  <dcterms:created xsi:type="dcterms:W3CDTF">2024-07-24T10:48:12Z</dcterms:created>
  <dcterms:modified xsi:type="dcterms:W3CDTF">2025-12-08T05:29:12Z</dcterms:modified>
</cp:coreProperties>
</file>