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9" r:id="rId2"/>
    <p:sldId id="371" r:id="rId3"/>
    <p:sldId id="381" r:id="rId4"/>
    <p:sldId id="382" r:id="rId5"/>
    <p:sldId id="395" r:id="rId6"/>
    <p:sldId id="396" r:id="rId7"/>
    <p:sldId id="385" r:id="rId8"/>
    <p:sldId id="372" r:id="rId9"/>
    <p:sldId id="386" r:id="rId10"/>
    <p:sldId id="387" r:id="rId11"/>
    <p:sldId id="388" r:id="rId12"/>
    <p:sldId id="389" r:id="rId13"/>
    <p:sldId id="390" r:id="rId14"/>
    <p:sldId id="391" r:id="rId15"/>
    <p:sldId id="373" r:id="rId16"/>
    <p:sldId id="397" r:id="rId17"/>
    <p:sldId id="393" r:id="rId18"/>
    <p:sldId id="398" r:id="rId19"/>
    <p:sldId id="283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3" d="100"/>
          <a:sy n="143" d="100"/>
        </p:scale>
        <p:origin x="68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5893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836016"/>
            <a:ext cx="44121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КЛЮЧЕВЫЕ АСПЕКТЫ ПОСЛАНИЯ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ПРЕЗИДЕНТА РЕСПУБЛИКИ БЕЛАРУСЬ А.Г.ЛУКАШЕНКО БЕЛОРУССКОМУ НАРОДУ И НАЦИОНАЛЬНОМУ СОБРАНИЮ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РЕСПУБЛИКИ БЕЛАРУСЬ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2119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34077" y="3327053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январь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274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28039" y="-1312371"/>
            <a:ext cx="792090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5075" y="2571750"/>
            <a:ext cx="41309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</a:rPr>
              <a:t>ЗАДАЧА ГОСУДАРСТВА:</a:t>
            </a:r>
            <a:endParaRPr lang="ru-RU" sz="2000" dirty="0">
              <a:solidFill>
                <a:srgbClr val="0A0A7C"/>
              </a:solidFill>
            </a:endParaRPr>
          </a:p>
          <a:p>
            <a:r>
              <a:rPr lang="ru-RU" sz="2000" dirty="0"/>
              <a:t>создать </a:t>
            </a:r>
            <a:r>
              <a:rPr lang="ru-RU" sz="2000" b="1" dirty="0"/>
              <a:t>новую национальную программу</a:t>
            </a:r>
            <a:r>
              <a:rPr lang="ru-RU" sz="2000" dirty="0"/>
              <a:t> с четкими условиями для мотивации переезда в село;</a:t>
            </a:r>
          </a:p>
          <a:p>
            <a:r>
              <a:rPr lang="ru-RU" sz="2000" b="1" dirty="0"/>
              <a:t>остановить отток людей</a:t>
            </a:r>
            <a:r>
              <a:rPr lang="ru-RU" sz="2000" dirty="0"/>
              <a:t> из регионов и разгрузить </a:t>
            </a:r>
            <a:r>
              <a:rPr lang="ru-RU" sz="2000" dirty="0" err="1"/>
              <a:t>г.Минск</a:t>
            </a:r>
            <a:r>
              <a:rPr lang="ru-RU" sz="2000" dirty="0"/>
              <a:t> с областными центрами.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888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ДЕМОГРАФИЯ СЕЛА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540" y="301454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393990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0182" y="1253127"/>
            <a:ext cx="3951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в сельской местности живет менее 2 млн белорусов </a:t>
            </a:r>
            <a:br>
              <a:rPr lang="ru-RU" sz="2000" dirty="0"/>
            </a:br>
            <a:r>
              <a:rPr lang="ru-RU" sz="2000" dirty="0"/>
              <a:t>(21% населения) — на 10% меньше, чем в 1991 году.</a:t>
            </a:r>
          </a:p>
        </p:txBody>
      </p:sp>
    </p:spTree>
    <p:extLst>
      <p:ext uri="{BB962C8B-B14F-4D97-AF65-F5344CB8AC3E}">
        <p14:creationId xmlns:p14="http://schemas.microsoft.com/office/powerpoint/2010/main" val="1477851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A0A7C"/>
                </a:solidFill>
              </a:rPr>
              <a:t>НАЦИОНАЛЬНАЯ ДЕМОГРАФИЧЕСКАЯ БЕЗОПАСНОСТЬ</a:t>
            </a:r>
            <a:endParaRPr lang="ru-RU" sz="2600" dirty="0">
              <a:solidFill>
                <a:srgbClr val="0A0A7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2154850" y="1954800"/>
            <a:ext cx="1242522" cy="459989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8072" y="3746912"/>
            <a:ext cx="4355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Поддержка семьи:</a:t>
            </a:r>
            <a:r>
              <a:rPr lang="ru-RU" sz="1200" i="1" dirty="0">
                <a:solidFill>
                  <a:schemeClr val="bg1"/>
                </a:solidFill>
              </a:rPr>
              <a:t> повышение рождаемости и укрепление института семьи.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Здоровье нации:</a:t>
            </a:r>
            <a:r>
              <a:rPr lang="ru-RU" sz="1200" i="1" dirty="0">
                <a:solidFill>
                  <a:schemeClr val="bg1"/>
                </a:solidFill>
              </a:rPr>
              <a:t> системное укрепление здоровья населения.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Демографический вызов:</a:t>
            </a:r>
            <a:r>
              <a:rPr lang="ru-RU" sz="1200" i="1" dirty="0">
                <a:solidFill>
                  <a:schemeClr val="bg1"/>
                </a:solidFill>
              </a:rPr>
              <a:t> к концу 2030 года каждый пятый житель Беларуси будет старше 65 лет.</a:t>
            </a:r>
          </a:p>
        </p:txBody>
      </p:sp>
    </p:spTree>
    <p:extLst>
      <p:ext uri="{BB962C8B-B14F-4D97-AF65-F5344CB8AC3E}">
        <p14:creationId xmlns:p14="http://schemas.microsoft.com/office/powerpoint/2010/main" val="2207415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A0A7C"/>
                </a:solidFill>
              </a:rPr>
              <a:t>ПРИОРИТЕТЫ В СИСТЕМЕ ОБРАЗОВАНИЯ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06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A0A7C"/>
                </a:solidFill>
              </a:rPr>
              <a:t>БЕЗОПАСНОСТЬ И ОБОРОНА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02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A0A7C"/>
                </a:solidFill>
              </a:rPr>
              <a:t>ГЕОПОЛИТИКА И РАССТАНОВКА АКЦЕНТОВ</a:t>
            </a:r>
            <a:endParaRPr lang="ru-RU" sz="28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00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7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7645" y="627534"/>
            <a:ext cx="475252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будет мир завтра, мы не знаем. Какой будет Беларусь, зависит только </a:t>
            </a:r>
            <a:br>
              <a:rPr lang="en-US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нас.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67481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662614" y="149163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3723878"/>
            <a:ext cx="486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481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РЕШЕНИЯ ВНЕШНИХ ВЫЗОВОВ И ВНУТРЕННИХ ДИСБАЛАНСОВ СОЗДАНА ВЕРТИКАЛЬНАЯ СИСТЕМА ПРОГРАММНЫХ ДОКУМЕНТОВ НА 2026–2030 ГОДЫ.</a:t>
            </a:r>
          </a:p>
        </p:txBody>
      </p:sp>
    </p:spTree>
    <p:extLst>
      <p:ext uri="{BB962C8B-B14F-4D97-AF65-F5344CB8AC3E}">
        <p14:creationId xmlns:p14="http://schemas.microsoft.com/office/powerpoint/2010/main" val="1546914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182C7F"/>
                </a:solidFill>
              </a:rPr>
              <a:t>ПРИОРИТЕТЫ ПРОГРАММЫ-2030</a:t>
            </a:r>
          </a:p>
        </p:txBody>
      </p:sp>
    </p:spTree>
    <p:extLst>
      <p:ext uri="{BB962C8B-B14F-4D97-AF65-F5344CB8AC3E}">
        <p14:creationId xmlns:p14="http://schemas.microsoft.com/office/powerpoint/2010/main" val="2169635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4892" y="771550"/>
            <a:ext cx="42171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То, как мы будем жить завтра, зависит от каждого из нас и от нашего единства. Будем едиными, сплоченными – </a:t>
            </a:r>
            <a:b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будем сильными, а будем сильными – страна будет мирной и процветающей.</a:t>
            </a: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1470"/>
            <a:ext cx="868596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344517" y="2787774"/>
            <a:ext cx="1019571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345835"/>
            <a:ext cx="3870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Председатель Всебелорусского народного собрания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251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1541091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1770267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08301" y="3075806"/>
            <a:ext cx="5013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Полная версия выступления Президента Республики Беларусь </a:t>
            </a:r>
            <a:r>
              <a:rPr lang="ru-RU" dirty="0" err="1"/>
              <a:t>А.Г.Лукашенко</a:t>
            </a:r>
            <a:r>
              <a:rPr lang="ru-RU" dirty="0"/>
              <a:t> на втором заседании седьмого Всебелорусского</a:t>
            </a:r>
            <a:br>
              <a:rPr lang="ru-RU" dirty="0"/>
            </a:br>
            <a:r>
              <a:rPr lang="ru-RU" dirty="0"/>
              <a:t>народного собрания</a:t>
            </a:r>
          </a:p>
        </p:txBody>
      </p:sp>
      <p:pic>
        <p:nvPicPr>
          <p:cNvPr id="1026" name="Picture 2" descr="D:\Академия управления\2025\Декабрь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84" y="2654012"/>
            <a:ext cx="1755750" cy="17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55976" y="2485377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82C7F"/>
                </a:solidFill>
              </a:rPr>
              <a:t>Послание Главы государства вызвало интерес не только у белорусов, но и жителей ближнего и дальнего зарубежья. </a:t>
            </a:r>
          </a:p>
          <a:p>
            <a:r>
              <a:rPr lang="ru-RU" sz="1600" dirty="0">
                <a:solidFill>
                  <a:srgbClr val="182C7F"/>
                </a:solidFill>
              </a:rPr>
              <a:t>Освещали ВНС </a:t>
            </a:r>
            <a:r>
              <a:rPr lang="ru-RU" sz="1600" b="1" dirty="0">
                <a:solidFill>
                  <a:srgbClr val="182C7F"/>
                </a:solidFill>
              </a:rPr>
              <a:t>более 450 представителей СМИ</a:t>
            </a:r>
            <a:r>
              <a:rPr lang="ru-RU" sz="1600" dirty="0">
                <a:solidFill>
                  <a:srgbClr val="182C7F"/>
                </a:solidFill>
              </a:rPr>
              <a:t>, включая свыше 40 журналистов от </a:t>
            </a:r>
            <a:r>
              <a:rPr lang="ru-RU" sz="1600" b="1" dirty="0">
                <a:solidFill>
                  <a:srgbClr val="182C7F"/>
                </a:solidFill>
              </a:rPr>
              <a:t>12 ведущих международных </a:t>
            </a:r>
            <a:r>
              <a:rPr lang="ru-RU" sz="1600" b="1" dirty="0" err="1">
                <a:solidFill>
                  <a:srgbClr val="182C7F"/>
                </a:solidFill>
              </a:rPr>
              <a:t>медиакомпаний</a:t>
            </a:r>
            <a:r>
              <a:rPr lang="ru-RU" sz="1600" dirty="0">
                <a:solidFill>
                  <a:srgbClr val="182C7F"/>
                </a:solidFill>
              </a:rPr>
              <a:t>, около 50 специалистов пресс-служб госорганов. Ход мероприятия широко освещался ведущими СМИ России, Китая, Турции, Германии.</a:t>
            </a:r>
            <a:endParaRPr lang="ru-RU" sz="16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o.sb.by/storage01/iblock/4da/4da4519ed5b40377b64412f39e825b29/ac91b92a4a2e8e50ee07b0b431943c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0"/>
          <a:stretch/>
        </p:blipFill>
        <p:spPr bwMode="auto">
          <a:xfrm>
            <a:off x="3025283" y="-15974"/>
            <a:ext cx="6118717" cy="515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15974"/>
            <a:ext cx="5446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58690" y="-25664"/>
            <a:ext cx="26178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24107"/>
            <a:ext cx="36724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ИТОГИ ПЯТИЛЕТКИ: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БЕЛАРУСЬ В ЦИФРАХ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5043" y="1111581"/>
            <a:ext cx="4320480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ГЛОБАЛЬНЫЕ СВЯЗИ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Внешнеторговые отношения с </a:t>
            </a:r>
            <a:r>
              <a:rPr lang="ru-RU" sz="1500" b="1" dirty="0">
                <a:solidFill>
                  <a:schemeClr val="bg1"/>
                </a:solidFill>
              </a:rPr>
              <a:t>190 странами</a:t>
            </a:r>
            <a:r>
              <a:rPr lang="ru-RU" sz="1500" dirty="0">
                <a:solidFill>
                  <a:schemeClr val="bg1"/>
                </a:solidFill>
              </a:rPr>
              <a:t> мира.</a:t>
            </a:r>
          </a:p>
          <a:p>
            <a:r>
              <a:rPr lang="ru-RU" b="1" dirty="0">
                <a:solidFill>
                  <a:schemeClr val="bg1"/>
                </a:solidFill>
              </a:rPr>
              <a:t>ДОСТИЖЕНИЯ В РЕЙТИНГАХ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48-е место</a:t>
            </a:r>
            <a:r>
              <a:rPr lang="ru-RU" sz="1500" dirty="0">
                <a:solidFill>
                  <a:schemeClr val="bg1"/>
                </a:solidFill>
              </a:rPr>
              <a:t> из 220 стран по туристической привлекательности;</a:t>
            </a:r>
          </a:p>
          <a:p>
            <a:r>
              <a:rPr lang="ru-RU" sz="1500" b="1" dirty="0">
                <a:solidFill>
                  <a:schemeClr val="bg1"/>
                </a:solidFill>
              </a:rPr>
              <a:t>56-е место</a:t>
            </a:r>
            <a:r>
              <a:rPr lang="ru-RU" sz="1500" dirty="0">
                <a:solidFill>
                  <a:schemeClr val="bg1"/>
                </a:solidFill>
              </a:rPr>
              <a:t> в мировом рейтинге промышленной конкурентоспособности.</a:t>
            </a:r>
          </a:p>
          <a:p>
            <a:r>
              <a:rPr lang="ru-RU" b="1" dirty="0">
                <a:solidFill>
                  <a:schemeClr val="bg1"/>
                </a:solidFill>
              </a:rPr>
              <a:t>ТУРИСТИЧЕСКИЙ ПОТОК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250 000+</a:t>
            </a:r>
            <a:r>
              <a:rPr lang="ru-RU" sz="1500" dirty="0">
                <a:solidFill>
                  <a:schemeClr val="bg1"/>
                </a:solidFill>
              </a:rPr>
              <a:t> европейских туристов по </a:t>
            </a:r>
            <a:r>
              <a:rPr lang="ru-RU" sz="1500" dirty="0" err="1">
                <a:solidFill>
                  <a:schemeClr val="bg1"/>
                </a:solidFill>
              </a:rPr>
              <a:t>безвизу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450" dirty="0">
                <a:solidFill>
                  <a:schemeClr val="bg1"/>
                </a:solidFill>
              </a:rPr>
              <a:t>убедились в </a:t>
            </a:r>
            <a:r>
              <a:rPr lang="ru-RU" sz="1450" b="1" dirty="0">
                <a:solidFill>
                  <a:schemeClr val="bg1"/>
                </a:solidFill>
              </a:rPr>
              <a:t>безопасности, уюте и красоте</a:t>
            </a:r>
            <a:r>
              <a:rPr lang="ru-RU" sz="1450" dirty="0">
                <a:solidFill>
                  <a:schemeClr val="bg1"/>
                </a:solidFill>
              </a:rPr>
              <a:t> страны.</a:t>
            </a:r>
          </a:p>
          <a:p>
            <a:r>
              <a:rPr lang="ru-RU" b="1" dirty="0">
                <a:solidFill>
                  <a:schemeClr val="bg1"/>
                </a:solidFill>
              </a:rPr>
              <a:t>ПРОМЫШЛЕННЫЙ ЭКСПОРТ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сотни тысяч</a:t>
            </a:r>
            <a:r>
              <a:rPr lang="ru-RU" sz="1500" dirty="0">
                <a:solidFill>
                  <a:schemeClr val="bg1"/>
                </a:solidFill>
              </a:rPr>
              <a:t> отечественных машин реализованы на рынке Союзного государства;</a:t>
            </a:r>
          </a:p>
          <a:p>
            <a:r>
              <a:rPr lang="ru-RU" sz="1500" dirty="0">
                <a:solidFill>
                  <a:schemeClr val="bg1"/>
                </a:solidFill>
              </a:rPr>
              <a:t>отдельные модели занимают </a:t>
            </a:r>
            <a:r>
              <a:rPr lang="ru-RU" sz="1500" b="1" dirty="0">
                <a:solidFill>
                  <a:schemeClr val="bg1"/>
                </a:solidFill>
              </a:rPr>
              <a:t>лидирующие позиции</a:t>
            </a:r>
            <a:r>
              <a:rPr lang="ru-RU" sz="1500" dirty="0">
                <a:solidFill>
                  <a:schemeClr val="bg1"/>
                </a:solidFill>
              </a:rPr>
              <a:t> в продажах.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1751" y="1219146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751" y="170765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1751" y="2892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1751" y="3654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83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11443" y="-1256958"/>
            <a:ext cx="1041303" cy="43118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835" y="1563638"/>
            <a:ext cx="4288197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A0A7C"/>
                </a:solidFill>
              </a:rPr>
              <a:t>НАУЧНО-ТЕХНИЧЕСКИЙ СУВЕРЕНИТЕТ</a:t>
            </a:r>
          </a:p>
          <a:p>
            <a:r>
              <a:rPr lang="ru-RU" sz="1300" dirty="0"/>
              <a:t>Создание собственных технологий в </a:t>
            </a:r>
            <a:r>
              <a:rPr lang="ru-RU" sz="1300" b="1" dirty="0"/>
              <a:t>критически важных отраслях</a:t>
            </a:r>
            <a:r>
              <a:rPr lang="ru-RU" sz="1300" dirty="0"/>
              <a:t>.</a:t>
            </a:r>
          </a:p>
          <a:p>
            <a:r>
              <a:rPr lang="ru-RU" sz="1300" dirty="0"/>
              <a:t>Ускорение внедрения инноваций в </a:t>
            </a:r>
            <a:r>
              <a:rPr lang="ru-RU" sz="1300" b="1" dirty="0"/>
              <a:t>реальном секторе экономики</a:t>
            </a:r>
            <a:r>
              <a:rPr lang="ru-RU" sz="1300" dirty="0"/>
              <a:t>.</a:t>
            </a:r>
          </a:p>
          <a:p>
            <a:r>
              <a:rPr lang="ru-RU" sz="1300" b="1" dirty="0">
                <a:solidFill>
                  <a:srgbClr val="0A0A7C"/>
                </a:solidFill>
              </a:rPr>
              <a:t>МИКРОЭЛЕКТРОНИКА</a:t>
            </a:r>
          </a:p>
          <a:p>
            <a:r>
              <a:rPr lang="ru-RU" sz="1300" b="1" dirty="0"/>
              <a:t>Базовый приоритет:</a:t>
            </a:r>
            <a:r>
              <a:rPr lang="ru-RU" sz="1300" dirty="0"/>
              <a:t> полное обеспечение промышленности и ВПК отечественными компонентами.</a:t>
            </a:r>
          </a:p>
          <a:p>
            <a:r>
              <a:rPr lang="ru-RU" sz="1300" b="1" dirty="0">
                <a:solidFill>
                  <a:srgbClr val="0A0A7C"/>
                </a:solidFill>
              </a:rPr>
              <a:t>СТАНКОСТРОЕНИЕ</a:t>
            </a:r>
          </a:p>
          <a:p>
            <a:r>
              <a:rPr lang="ru-RU" sz="1300" b="1" dirty="0"/>
              <a:t>Ежегодное обновление</a:t>
            </a:r>
            <a:r>
              <a:rPr lang="ru-RU" sz="1300" dirty="0"/>
              <a:t> модельного ряда станков с программным управлением.</a:t>
            </a:r>
          </a:p>
          <a:p>
            <a:r>
              <a:rPr lang="ru-RU" sz="1300" dirty="0"/>
              <a:t>100% покрытие потребностей отечественных предприятий.</a:t>
            </a:r>
          </a:p>
          <a:p>
            <a:r>
              <a:rPr lang="ru-RU" sz="1300" dirty="0"/>
              <a:t>Завоевание позиций на </a:t>
            </a:r>
            <a:r>
              <a:rPr lang="ru-RU" sz="1300" b="1" dirty="0"/>
              <a:t>международных рынках</a:t>
            </a:r>
            <a:r>
              <a:rPr lang="ru-RU" sz="1300" dirty="0"/>
              <a:t>.</a:t>
            </a:r>
          </a:p>
          <a:p>
            <a:r>
              <a:rPr lang="ru-RU" sz="1300" b="1" dirty="0">
                <a:solidFill>
                  <a:srgbClr val="0A0A7C"/>
                </a:solidFill>
              </a:rPr>
              <a:t>РОБОТИЗАЦИЯ ПРОИЗВОДСТВА</a:t>
            </a:r>
          </a:p>
          <a:p>
            <a:r>
              <a:rPr lang="ru-RU" sz="1300" b="1" dirty="0"/>
              <a:t>Цель к 2030 году:</a:t>
            </a:r>
            <a:r>
              <a:rPr lang="ru-RU" sz="1300" dirty="0"/>
              <a:t> достичь показателя </a:t>
            </a:r>
            <a:r>
              <a:rPr lang="ru-RU" sz="1300" b="1" dirty="0"/>
              <a:t>100 роботов на </a:t>
            </a:r>
            <a:br>
              <a:rPr lang="ru-RU" sz="1300" b="1" dirty="0"/>
            </a:br>
            <a:r>
              <a:rPr lang="ru-RU" sz="1300" b="1" dirty="0"/>
              <a:t>10 000 промышленных работников</a:t>
            </a:r>
            <a:r>
              <a:rPr lang="ru-RU" sz="13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83518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Технологические приоритеты промышленного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821804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88" y="16002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779662"/>
            <a:ext cx="400016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50" dirty="0">
                <a:solidFill>
                  <a:prstClr val="black"/>
                </a:solidFill>
              </a:rPr>
              <a:t>В числе перспективных направлений — создание белорусского поезда </a:t>
            </a:r>
            <a:br>
              <a:rPr lang="ru-RU" sz="1450" dirty="0">
                <a:solidFill>
                  <a:prstClr val="black"/>
                </a:solidFill>
              </a:rPr>
            </a:br>
            <a:r>
              <a:rPr lang="ru-RU" sz="1450" dirty="0">
                <a:solidFill>
                  <a:prstClr val="black"/>
                </a:solidFill>
              </a:rPr>
              <a:t>в </a:t>
            </a:r>
            <a:r>
              <a:rPr lang="ru-RU" sz="1450" dirty="0" err="1">
                <a:solidFill>
                  <a:prstClr val="black"/>
                </a:solidFill>
              </a:rPr>
              <a:t>г.Фаниполе</a:t>
            </a:r>
            <a:r>
              <a:rPr lang="ru-RU" sz="1450" dirty="0">
                <a:solidFill>
                  <a:prstClr val="black"/>
                </a:solidFill>
              </a:rPr>
              <a:t>, отечественного самолета в </a:t>
            </a:r>
            <a:r>
              <a:rPr lang="ru-RU" sz="1450" dirty="0" err="1">
                <a:solidFill>
                  <a:prstClr val="black"/>
                </a:solidFill>
              </a:rPr>
              <a:t>г.Барановичах</a:t>
            </a:r>
            <a:r>
              <a:rPr lang="ru-RU" sz="1450" dirty="0">
                <a:solidFill>
                  <a:prstClr val="black"/>
                </a:solidFill>
              </a:rPr>
              <a:t>, рулонного пресс-подборщика и доильного робота, а также возрождение судостроения на Пинском заводе.</a:t>
            </a: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1859416" y="-1004930"/>
            <a:ext cx="1329332" cy="40958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437308"/>
            <a:ext cx="3856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НОВУЮ ПЯТИЛЕТКУ ПЛАНИРУЕТСЯ РЕАЛИЗОВАТЬ НЕ МЕНЕЕ 25 КРУПНЫХ ПРОМЫШЛЕННЫХ ПРОЕКТОВ </a:t>
            </a:r>
          </a:p>
        </p:txBody>
      </p:sp>
      <p:sp>
        <p:nvSpPr>
          <p:cNvPr id="3" name="AutoShape 2" descr="https://messages-prod.27c852f3500f38c1e7786e2c9ff9e48f.r2.cloudflarestorage.com/019b35c1-973e-72cb-848a-8098c7b095ac/1767084007549-019b6e69-7d76-75a0-befd-d7f5a97e394d.png?X-Amz-Algorithm=AWS4-HMAC-SHA256&amp;X-Amz-Content-Sha256=UNSIGNED-PAYLOAD&amp;X-Amz-Credential=af634fe044bd071ab4c5d356fdace60f%2F20251230%2Fauto%2Fs3%2Faws4_request&amp;X-Amz-Date=20251230T084007Z&amp;X-Amz-Expires=3600&amp;X-Amz-Signature=4290e67f9e4c25dda4730b0268220a0980cd90448e232c0ebd3a06a6adc3290b&amp;X-Amz-SignedHeaders=host&amp;x-amz-checksum-mode=ENABLED&amp;x-id=GetObjec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38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ЦИФРОВИЗАЦИЯ И РАЗВИТИЕ НАЦИОНАЛЬНОЙ IT-ИНДУСТРИИ</a:t>
            </a:r>
          </a:p>
        </p:txBody>
      </p:sp>
    </p:spTree>
    <p:extLst>
      <p:ext uri="{BB962C8B-B14F-4D97-AF65-F5344CB8AC3E}">
        <p14:creationId xmlns:p14="http://schemas.microsoft.com/office/powerpoint/2010/main" val="425202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8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1921308" y="-1105640"/>
            <a:ext cx="1205552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21842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 — не менее </a:t>
            </a:r>
            <a:br>
              <a:rPr lang="ru-RU" sz="2400" b="1" dirty="0"/>
            </a:br>
            <a:r>
              <a:rPr lang="ru-RU" sz="2400" b="1" dirty="0"/>
              <a:t>$12 млрд ежегодно</a:t>
            </a:r>
          </a:p>
          <a:p>
            <a:endParaRPr lang="ru-RU" dirty="0"/>
          </a:p>
          <a:p>
            <a:r>
              <a:rPr lang="ru-RU" b="1" dirty="0"/>
              <a:t>Модернизация АПК:</a:t>
            </a:r>
            <a:br>
              <a:rPr lang="ru-RU" dirty="0"/>
            </a:br>
            <a:r>
              <a:rPr lang="ru-RU" dirty="0"/>
              <a:t>переход на цифровое сельское </a:t>
            </a:r>
            <a:br>
              <a:rPr lang="ru-RU" dirty="0"/>
            </a:br>
            <a:r>
              <a:rPr lang="ru-RU" dirty="0"/>
              <a:t>хозяйство и технологии точного земледелия;</a:t>
            </a:r>
          </a:p>
          <a:p>
            <a:r>
              <a:rPr lang="ru-RU" dirty="0"/>
              <a:t>централизованное управление и диспетчеризация всех процессов в каждой </a:t>
            </a:r>
            <a:r>
              <a:rPr lang="ru-RU" dirty="0" err="1"/>
              <a:t>сельхозорганизации</a:t>
            </a:r>
            <a:r>
              <a:rPr lang="ru-RU" dirty="0"/>
              <a:t> — от поля до фермы.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572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 ПРОДОВОЛЬСТВИЯ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6166" y="320132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401191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545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81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445" y="267494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82C7F"/>
                </a:solidFill>
              </a:rPr>
              <a:t>ЦЕЛЬ НА ПЯТИЛЕТИЕ - УВЕЛИЧИТЬ ВКЛАД ТУРИЗМА В ЭКОНОМИКУ В 2 РАЗА</a:t>
            </a:r>
          </a:p>
          <a:p>
            <a:pPr algn="ctr"/>
            <a:r>
              <a:rPr lang="ru-RU" sz="1600" b="1" dirty="0"/>
              <a:t>Основные направления:</a:t>
            </a:r>
            <a:endParaRPr lang="ru-RU" sz="1600" dirty="0"/>
          </a:p>
          <a:p>
            <a:pPr algn="ctr"/>
            <a:r>
              <a:rPr lang="ru-RU" sz="1600" b="1" dirty="0" err="1"/>
              <a:t>цифровизация</a:t>
            </a:r>
            <a:r>
              <a:rPr lang="ru-RU" sz="1600" b="1" dirty="0"/>
              <a:t>:</a:t>
            </a:r>
            <a:r>
              <a:rPr lang="ru-RU" sz="1600" dirty="0"/>
              <a:t> создать отечественную туристическую онлайн-платформу;</a:t>
            </a:r>
          </a:p>
          <a:p>
            <a:pPr algn="ctr"/>
            <a:r>
              <a:rPr lang="ru-RU" sz="1600" b="1" dirty="0"/>
              <a:t>продвижение:</a:t>
            </a:r>
            <a:r>
              <a:rPr lang="ru-RU" sz="1600" dirty="0"/>
              <a:t> активно работать через посольства и дилерские центры, усиливать рекламу;</a:t>
            </a:r>
          </a:p>
          <a:p>
            <a:pPr algn="ctr"/>
            <a:r>
              <a:rPr lang="ru-RU" sz="1600" b="1" dirty="0"/>
              <a:t>инфраструктура:</a:t>
            </a:r>
            <a:r>
              <a:rPr lang="ru-RU" sz="1600" dirty="0"/>
              <a:t> расширять номерной фонд санаториев, строить новые гостиницы, в том числе в районных центрах.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201" y="892231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87" y="11577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0402" y="142332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282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9325</TotalTime>
  <Words>598</Words>
  <Application>Microsoft Office PowerPoint</Application>
  <PresentationFormat>Экран (16:9)</PresentationFormat>
  <Paragraphs>67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Нестерова Юлия Викторовна</cp:lastModifiedBy>
  <cp:revision>452</cp:revision>
  <dcterms:created xsi:type="dcterms:W3CDTF">2024-07-24T10:48:12Z</dcterms:created>
  <dcterms:modified xsi:type="dcterms:W3CDTF">2026-01-12T12:17:58Z</dcterms:modified>
</cp:coreProperties>
</file>