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322" r:id="rId3"/>
    <p:sldId id="341" r:id="rId4"/>
    <p:sldId id="325" r:id="rId5"/>
    <p:sldId id="342" r:id="rId6"/>
    <p:sldId id="351" r:id="rId7"/>
    <p:sldId id="344" r:id="rId8"/>
    <p:sldId id="354" r:id="rId9"/>
    <p:sldId id="345" r:id="rId10"/>
    <p:sldId id="329" r:id="rId11"/>
    <p:sldId id="346" r:id="rId12"/>
    <p:sldId id="347" r:id="rId13"/>
    <p:sldId id="348" r:id="rId14"/>
    <p:sldId id="349" r:id="rId15"/>
    <p:sldId id="352" r:id="rId16"/>
    <p:sldId id="353" r:id="rId17"/>
    <p:sldId id="283" r:id="rId18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2C7F"/>
    <a:srgbClr val="0A0A7C"/>
    <a:srgbClr val="3185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143" d="100"/>
          <a:sy n="143" d="100"/>
        </p:scale>
        <p:origin x="684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D96C38-5CC6-4E5F-B480-43626F6B2B19}" type="datetimeFigureOut">
              <a:rPr lang="ru-RU" smtClean="0"/>
              <a:t>12.03.2026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A689E-BF25-459B-AC17-D0F562D79E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6137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12.03.2026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353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12.03.2026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5496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12.03.2026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978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12.03.2026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6571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12.03.2026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347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12.03.2026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170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12.03.2026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756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12.03.2026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494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12.03.2026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257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12.03.2026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976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12.03.2026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564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5B961-173D-41C4-A722-0B2AA6CD2F7B}" type="datetimeFigureOut">
              <a:rPr lang="ru-RU" smtClean="0"/>
              <a:t>12.03.2026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560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nesvizh-news.by/wp-content/uploads/2022/07/25121c42847404871173db2e12e4afe9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1"/>
            <a:ext cx="3617894" cy="5146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22361" y="-1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3275856" y="771550"/>
            <a:ext cx="5461388" cy="18002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4220123" y="1004095"/>
            <a:ext cx="441216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СОВРЕМЕННЫЕ ПОДХОДЫ К РАЗВИТИЮ РЕГИОНОВ: ОТ ЭКОНОМИКИ ДО СОЦИАЛЬНОЙ ИНФРАСТРУКТУРЫ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3617894" y="1039872"/>
            <a:ext cx="180020" cy="12926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 rot="5400000">
            <a:off x="1755912" y="4598336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3959932" y="4191929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TextBox 38"/>
          <p:cNvSpPr txBox="1"/>
          <p:nvPr/>
        </p:nvSpPr>
        <p:spPr>
          <a:xfrm>
            <a:off x="4175956" y="2715766"/>
            <a:ext cx="450050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b="1" dirty="0">
                <a:solidFill>
                  <a:srgbClr val="002060"/>
                </a:solidFill>
              </a:rPr>
              <a:t>Единый день </a:t>
            </a:r>
            <a:br>
              <a:rPr lang="ru-RU" sz="2300" b="1" dirty="0">
                <a:solidFill>
                  <a:srgbClr val="002060"/>
                </a:solidFill>
              </a:rPr>
            </a:br>
            <a:r>
              <a:rPr lang="ru-RU" sz="2300" b="1" dirty="0">
                <a:solidFill>
                  <a:srgbClr val="002060"/>
                </a:solidFill>
              </a:rPr>
              <a:t>информирования населения </a:t>
            </a:r>
            <a:br>
              <a:rPr lang="ru-RU" sz="2300" b="1" dirty="0">
                <a:solidFill>
                  <a:schemeClr val="tx2">
                    <a:lumMod val="75000"/>
                  </a:schemeClr>
                </a:solidFill>
              </a:rPr>
            </a:br>
            <a:endParaRPr lang="ru-RU" sz="23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627934" y="4484362"/>
            <a:ext cx="13636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март 2026 г.</a:t>
            </a:r>
          </a:p>
        </p:txBody>
      </p:sp>
      <p:sp>
        <p:nvSpPr>
          <p:cNvPr id="4" name="AutoShape 2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98309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-1" y="0"/>
            <a:ext cx="3535339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596207" y="64083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8820472" y="4189301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14421" y="1491630"/>
            <a:ext cx="288942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БЕЛАРУСИ В </a:t>
            </a:r>
            <a:b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2026–2030 ГГ. ПЛАНИРУЕТСЯ ПОСТРОИТЬ ОКОЛО 5 МЛН КВ. М АРЕНДНОГО ЖИЛЬЯ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211960" y="351696"/>
            <a:ext cx="38164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182C7F"/>
                </a:solidFill>
              </a:rPr>
              <a:t>ДИНАМИКА ВВОДА АРЕНДНОГО ЖИЛЬЯ</a:t>
            </a:r>
            <a:endParaRPr lang="ru-RU" sz="2000" b="1" dirty="0">
              <a:solidFill>
                <a:srgbClr val="182C7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461322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2001" r="389"/>
          <a:stretch/>
        </p:blipFill>
        <p:spPr bwMode="auto">
          <a:xfrm>
            <a:off x="0" y="1131590"/>
            <a:ext cx="9108504" cy="4011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50789" b="79400"/>
          <a:stretch/>
        </p:blipFill>
        <p:spPr bwMode="auto">
          <a:xfrm>
            <a:off x="0" y="0"/>
            <a:ext cx="4499992" cy="1059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292081" y="0"/>
            <a:ext cx="3851920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367773" y="4436225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611560" y="0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5652120" y="555526"/>
            <a:ext cx="3168352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Каждый белорус, независимо от места проживания, может получить гарантированную квалифицированную медицинскую помощь в любой точке нашей страны. Для этого созданы необходимые условия.</a:t>
            </a:r>
          </a:p>
        </p:txBody>
      </p:sp>
    </p:spTree>
    <p:extLst>
      <p:ext uri="{BB962C8B-B14F-4D97-AF65-F5344CB8AC3E}">
        <p14:creationId xmlns:p14="http://schemas.microsoft.com/office/powerpoint/2010/main" val="26472331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 rot="5400000">
            <a:off x="4211962" y="-3764953"/>
            <a:ext cx="720077" cy="864096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432079" y="278529"/>
            <a:ext cx="827984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600"/>
              </a:lnSpc>
            </a:pPr>
            <a:r>
              <a:rPr lang="ru-RU" sz="3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СПОРТИВНАЯ ИНФРАСТРУКТУРА </a:t>
            </a:r>
            <a:endParaRPr lang="ru-RU" sz="3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114854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 rot="5400000">
            <a:off x="4211962" y="-3764953"/>
            <a:ext cx="720077" cy="864096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432079" y="278529"/>
            <a:ext cx="827984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600"/>
              </a:lnSpc>
            </a:pPr>
            <a:r>
              <a:rPr lang="ru-RU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ИНТЕЛЛЕКТУАЛЬНЫЙ ПОТЕНЦИАЛ </a:t>
            </a:r>
            <a:endParaRPr lang="ru-RU" sz="3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015838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-108520" y="1670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39552" y="431856"/>
            <a:ext cx="5760640" cy="1223578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723638" y="522424"/>
            <a:ext cx="658466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ДОРОЖНОЕ СТРОИТЕЛЬСТВО: </a:t>
            </a:r>
            <a:b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ИТОГИ ПЯТИЛЕТКИ</a:t>
            </a:r>
            <a:endParaRPr lang="ru-RU" sz="3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39552" y="1923678"/>
            <a:ext cx="6192688" cy="26058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800"/>
              </a:lnSpc>
            </a:pPr>
            <a:r>
              <a:rPr lang="ru-RU" sz="2100" b="1" dirty="0"/>
              <a:t>🚧 ОТРЕМОНТИРОВАНО И ПОСТРОЕНО ДОРОГ</a:t>
            </a:r>
            <a:endParaRPr lang="ru-RU" sz="2100" dirty="0"/>
          </a:p>
          <a:p>
            <a:pPr>
              <a:lnSpc>
                <a:spcPts val="2800"/>
              </a:lnSpc>
            </a:pPr>
            <a:r>
              <a:rPr lang="ru-RU" sz="2100" b="1" dirty="0"/>
              <a:t>18 529 км</a:t>
            </a:r>
            <a:r>
              <a:rPr lang="ru-RU" sz="2100" dirty="0"/>
              <a:t> (в 1,4 раза &gt; 2016–2020):</a:t>
            </a:r>
          </a:p>
          <a:p>
            <a:pPr lvl="1">
              <a:lnSpc>
                <a:spcPts val="2800"/>
              </a:lnSpc>
            </a:pPr>
            <a:r>
              <a:rPr lang="ru-RU" sz="2100" dirty="0"/>
              <a:t>местные: </a:t>
            </a:r>
            <a:r>
              <a:rPr lang="ru-RU" sz="2100" b="1" dirty="0"/>
              <a:t>11 836 км;</a:t>
            </a:r>
          </a:p>
          <a:p>
            <a:pPr lvl="1">
              <a:lnSpc>
                <a:spcPts val="2800"/>
              </a:lnSpc>
            </a:pPr>
            <a:r>
              <a:rPr lang="ru-RU" sz="2100" dirty="0"/>
              <a:t>республиканские: </a:t>
            </a:r>
            <a:r>
              <a:rPr lang="ru-RU" sz="2100" b="1" dirty="0"/>
              <a:t>6 693 км.</a:t>
            </a:r>
          </a:p>
          <a:p>
            <a:pPr>
              <a:lnSpc>
                <a:spcPts val="2800"/>
              </a:lnSpc>
            </a:pPr>
            <a:r>
              <a:rPr lang="ru-RU" sz="2100" b="1" dirty="0"/>
              <a:t>🌉 МОСТОВЫЕ СООРУЖЕНИЯ</a:t>
            </a:r>
            <a:endParaRPr lang="ru-RU" sz="2100" dirty="0"/>
          </a:p>
          <a:p>
            <a:pPr>
              <a:lnSpc>
                <a:spcPts val="2800"/>
              </a:lnSpc>
            </a:pPr>
            <a:r>
              <a:rPr lang="ru-RU" sz="2100" b="1" dirty="0"/>
              <a:t>25 000 погонных метров</a:t>
            </a:r>
            <a:r>
              <a:rPr lang="ru-RU" sz="2100" dirty="0"/>
              <a:t> (в 1,4 раза &gt;):</a:t>
            </a:r>
          </a:p>
          <a:p>
            <a:pPr>
              <a:lnSpc>
                <a:spcPts val="2800"/>
              </a:lnSpc>
            </a:pPr>
            <a:r>
              <a:rPr lang="ru-RU" sz="2100" b="1" dirty="0"/>
              <a:t>500+ мостов</a:t>
            </a:r>
            <a:r>
              <a:rPr lang="ru-RU" sz="2100" dirty="0"/>
              <a:t>, из них 200 — на местных дорогах.</a:t>
            </a: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85697" y="4342352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596207" y="64083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89842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211960" y="375506"/>
            <a:ext cx="4536504" cy="97356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3968" y="446787"/>
            <a:ext cx="43924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ОБНОВЛЕНИЕ ОБЩЕСТВЕННОГО ТРАНСПОРТА</a:t>
            </a: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85697" y="4342352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29258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163988" y="676116"/>
            <a:ext cx="4656484" cy="2759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5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В каждой </a:t>
            </a:r>
            <a:r>
              <a:rPr kumimoji="0" lang="ru-RU" sz="2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[</a:t>
            </a:r>
            <a:r>
              <a:rPr kumimoji="0" lang="ru-RU" sz="2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прим.</a:t>
            </a:r>
            <a:r>
              <a:rPr kumimoji="0" lang="ru-RU" sz="2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 – экономической программе]</a:t>
            </a:r>
            <a:r>
              <a:rPr kumimoji="0" lang="ru-RU" sz="25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   </a:t>
            </a:r>
            <a:br>
              <a:rPr kumimoji="0" lang="ru-RU" sz="25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25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нами ставится неизменно правильная цель – рост благосостояния населения. Качественный рост должен обеспечиваться эффективным трудом.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192389" y="-338564"/>
            <a:ext cx="84262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</a:t>
            </a:r>
            <a:endParaRPr kumimoji="0" lang="ru-RU" sz="160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 rot="10800000">
            <a:off x="8160941" y="1851670"/>
            <a:ext cx="101957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</a:t>
            </a:r>
            <a:endParaRPr kumimoji="0" lang="ru-RU" sz="160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184928" y="3974067"/>
            <a:ext cx="463554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Президент Республики Беларусь </a:t>
            </a:r>
            <a:r>
              <a:rPr kumimoji="0" lang="ru-RU" sz="14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А.Г.Лукашенко</a:t>
            </a:r>
            <a:r>
              <a:rPr kumimoji="0" lang="ru-RU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br>
              <a:rPr kumimoji="0" lang="ru-RU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Отчет Правительства Президенту </a:t>
            </a:r>
            <a:br>
              <a:rPr kumimoji="0" lang="ru-RU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Республики Беларусь за 2025 год, 17 февраля 2026 г.</a:t>
            </a:r>
          </a:p>
        </p:txBody>
      </p:sp>
    </p:spTree>
    <p:extLst>
      <p:ext uri="{BB962C8B-B14F-4D97-AF65-F5344CB8AC3E}">
        <p14:creationId xmlns:p14="http://schemas.microsoft.com/office/powerpoint/2010/main" val="27979848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22361" y="7937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39552" y="1707654"/>
            <a:ext cx="7981668" cy="18002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 rot="5400000">
            <a:off x="7826697" y="3479102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D:\Академия управления\фото1\лого академии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8882" y="1936830"/>
            <a:ext cx="5491060" cy="1138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 rot="5400000">
            <a:off x="1092522" y="-730949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77419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7987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2699792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596207" y="64083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361183" y="0"/>
            <a:ext cx="346722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8820472" y="4189301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43570" y="699542"/>
            <a:ext cx="2232248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нашей стране насчитывается </a:t>
            </a:r>
            <a:r>
              <a:rPr lang="ru-RU" sz="2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118</a:t>
            </a:r>
            <a:r>
              <a:rPr lang="ru-RU" sz="2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районов, </a:t>
            </a:r>
            <a:r>
              <a:rPr lang="ru-RU" sz="2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115 </a:t>
            </a:r>
            <a:r>
              <a:rPr lang="ru-RU" sz="2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городов, </a:t>
            </a:r>
            <a:br>
              <a:rPr lang="ru-RU" sz="2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85</a:t>
            </a:r>
            <a:r>
              <a:rPr lang="ru-RU" sz="2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поселков городского типа, </a:t>
            </a:r>
            <a:r>
              <a:rPr lang="ru-RU" sz="2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22990 </a:t>
            </a:r>
            <a:r>
              <a:rPr lang="ru-RU" sz="2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сельских населенных пунктов</a:t>
            </a:r>
          </a:p>
          <a:p>
            <a:endParaRPr lang="ru-RU" sz="1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данным </a:t>
            </a:r>
            <a:r>
              <a:rPr lang="ru-RU" sz="8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Белстата</a:t>
            </a:r>
            <a:r>
              <a:rPr lang="ru-RU" sz="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1 января 2025 г.</a:t>
            </a:r>
          </a:p>
        </p:txBody>
      </p:sp>
    </p:spTree>
    <p:extLst>
      <p:ext uri="{BB962C8B-B14F-4D97-AF65-F5344CB8AC3E}">
        <p14:creationId xmlns:p14="http://schemas.microsoft.com/office/powerpoint/2010/main" val="7044950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7987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720169" y="-7987"/>
            <a:ext cx="3421812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367773" y="4298627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67544" y="0"/>
            <a:ext cx="346722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6012160" y="839169"/>
            <a:ext cx="2989764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текущем пятилетии будет продолжено развитие 8 городов-спутников как территорий с городской средой повышенной комфортности, оснащенной необходимой инфраструктурой.</a:t>
            </a:r>
          </a:p>
        </p:txBody>
      </p:sp>
    </p:spTree>
    <p:extLst>
      <p:ext uri="{BB962C8B-B14F-4D97-AF65-F5344CB8AC3E}">
        <p14:creationId xmlns:p14="http://schemas.microsoft.com/office/powerpoint/2010/main" val="35756611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375506"/>
            <a:ext cx="3312368" cy="198022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683568" y="580786"/>
            <a:ext cx="34026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УСПЕШНО РЕАЛИЗОВАННЫЕ ГОСУДАРСТВЕННЫЕ ПРОГРАММЫ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83568" y="2499742"/>
            <a:ext cx="4608512" cy="15773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50" b="1" dirty="0"/>
              <a:t>Возрождения и развития села </a:t>
            </a:r>
            <a:r>
              <a:rPr lang="ru-RU" b="1" dirty="0"/>
              <a:t>(2005–</a:t>
            </a:r>
            <a:br>
              <a:rPr lang="ru-RU" b="1" dirty="0"/>
            </a:br>
            <a:r>
              <a:rPr lang="ru-RU" b="1" dirty="0"/>
              <a:t>2010 гг.).</a:t>
            </a:r>
          </a:p>
          <a:p>
            <a:r>
              <a:rPr lang="ru-RU" sz="1850" b="1" dirty="0"/>
              <a:t>Устойчивого развития села (2011–2015 гг.).</a:t>
            </a:r>
          </a:p>
          <a:p>
            <a:r>
              <a:rPr lang="ru-RU" b="1" dirty="0"/>
              <a:t>Развития аграрного бизнеса (2016–2020 гг.).</a:t>
            </a:r>
          </a:p>
          <a:p>
            <a:pPr>
              <a:spcBef>
                <a:spcPts val="600"/>
              </a:spcBef>
            </a:pPr>
            <a:r>
              <a:rPr lang="ru-RU" sz="1900" b="1" dirty="0"/>
              <a:t>Аграрный бизнес (2021–2025 гг.).</a:t>
            </a: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558097" y="4307901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67544" y="2581383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67544" y="3136653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67544" y="3400953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67544" y="3795886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4155926"/>
            <a:ext cx="676875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i="1" dirty="0"/>
              <a:t>В декабре 2025 г. утверждена новая </a:t>
            </a:r>
            <a:r>
              <a:rPr lang="ru-RU" sz="1500" b="1" i="1" dirty="0"/>
              <a:t>программа «АПК будущего» на </a:t>
            </a:r>
            <a:br>
              <a:rPr lang="ru-RU" sz="1500" b="1" i="1" dirty="0"/>
            </a:br>
            <a:r>
              <a:rPr lang="ru-RU" sz="1500" b="1" i="1" dirty="0"/>
              <a:t>2026–2030 гг.</a:t>
            </a:r>
            <a:r>
              <a:rPr lang="ru-RU" sz="1500" i="1" dirty="0"/>
              <a:t>, что подтверждает системный подход к развитию отрасли.</a:t>
            </a:r>
          </a:p>
        </p:txBody>
      </p:sp>
    </p:spTree>
    <p:extLst>
      <p:ext uri="{BB962C8B-B14F-4D97-AF65-F5344CB8AC3E}">
        <p14:creationId xmlns:p14="http://schemas.microsoft.com/office/powerpoint/2010/main" val="1564614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22361" y="72007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375506"/>
            <a:ext cx="8280920" cy="1332148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719313" y="626081"/>
            <a:ext cx="78488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НАРАЩИВАНИЕ ЭКОНОМИЧЕСКОГО ПОТЕНЦИАЛА ЗА СЧЕТ РОСТА ВАЛОВОГО РЕГИОНАЛЬНОГО ПРОДУКТА 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85697" y="4342352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Picture 2" descr="D:\Академия управления\2026\февраль\пиктограммы\1771743709266-019c8427-1411-7458-b9fd-953b5f956063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5" t="8386" r="47623" b="50320"/>
          <a:stretch/>
        </p:blipFill>
        <p:spPr bwMode="auto">
          <a:xfrm>
            <a:off x="39934" y="1851670"/>
            <a:ext cx="2105021" cy="1784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D:\Академия управления\2026\февраль\пиктограммы\1771743709266-019c8427-1411-7458-b9fd-953b5f956063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8706" r="1278" b="50000"/>
          <a:stretch/>
        </p:blipFill>
        <p:spPr bwMode="auto">
          <a:xfrm>
            <a:off x="183950" y="3219822"/>
            <a:ext cx="2105021" cy="1784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D:\Академия управления\2026\февраль\пиктограммы\1771743709266-019c8427-1411-7458-b9fd-953b5f956063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9" t="51667" r="49979" b="7039"/>
          <a:stretch/>
        </p:blipFill>
        <p:spPr bwMode="auto">
          <a:xfrm>
            <a:off x="3923928" y="1883535"/>
            <a:ext cx="2105021" cy="1784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D:\Академия управления\2026\февраль\пиктограммы\1771743709266-019c8427-1411-7458-b9fd-953b5f956063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67" t="52815" r="4211" b="5891"/>
          <a:stretch/>
        </p:blipFill>
        <p:spPr bwMode="auto">
          <a:xfrm>
            <a:off x="3995677" y="3268070"/>
            <a:ext cx="2105021" cy="1784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835696" y="2067694"/>
            <a:ext cx="27624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Рост </a:t>
            </a:r>
            <a:r>
              <a:rPr lang="ru-RU" dirty="0"/>
              <a:t>в 6 из 7 регионов (кроме Витебской обл.)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835696" y="2643758"/>
            <a:ext cx="2573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+1,8% </a:t>
            </a:r>
            <a:r>
              <a:rPr lang="ru-RU" dirty="0"/>
              <a:t>(Могилевская) – </a:t>
            </a:r>
            <a:r>
              <a:rPr lang="ru-RU" b="1" dirty="0"/>
              <a:t>+21,8% </a:t>
            </a:r>
            <a:r>
              <a:rPr lang="ru-RU" dirty="0"/>
              <a:t>(Брестская)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835696" y="3540443"/>
            <a:ext cx="27624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Рост </a:t>
            </a:r>
            <a:r>
              <a:rPr lang="ru-RU" dirty="0"/>
              <a:t>во всех регионах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835696" y="3940553"/>
            <a:ext cx="2573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+2,2% </a:t>
            </a:r>
            <a:r>
              <a:rPr lang="ru-RU" dirty="0"/>
              <a:t>(</a:t>
            </a:r>
            <a:r>
              <a:rPr lang="ru-RU" dirty="0" err="1"/>
              <a:t>г.Минск</a:t>
            </a:r>
            <a:r>
              <a:rPr lang="ru-RU" dirty="0"/>
              <a:t>) – </a:t>
            </a:r>
            <a:br>
              <a:rPr lang="ru-RU" dirty="0"/>
            </a:br>
            <a:r>
              <a:rPr lang="ru-RU" b="1" dirty="0"/>
              <a:t>+28,1% </a:t>
            </a:r>
            <a:r>
              <a:rPr lang="ru-RU" dirty="0"/>
              <a:t>(Витебская)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5805163" y="2067694"/>
            <a:ext cx="30598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Рост</a:t>
            </a:r>
            <a:r>
              <a:rPr lang="ru-RU" dirty="0"/>
              <a:t> в 4 из 6 областей (кроме Витебской и Гомельской)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5805163" y="2643758"/>
            <a:ext cx="2573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+0,9% </a:t>
            </a:r>
            <a:r>
              <a:rPr lang="ru-RU" dirty="0"/>
              <a:t>(Минская) – </a:t>
            </a:r>
            <a:r>
              <a:rPr lang="ru-RU" b="1" dirty="0"/>
              <a:t>+11,7% </a:t>
            </a:r>
            <a:r>
              <a:rPr lang="ru-RU" dirty="0"/>
              <a:t>(Брестская)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5805739" y="3435846"/>
            <a:ext cx="27624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Рост</a:t>
            </a:r>
            <a:r>
              <a:rPr lang="ru-RU" dirty="0"/>
              <a:t> кроме Гомельской и Гродненской областей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5805163" y="4013651"/>
            <a:ext cx="2573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+3,0% </a:t>
            </a:r>
            <a:r>
              <a:rPr lang="ru-RU" dirty="0"/>
              <a:t>(Витебская) – </a:t>
            </a:r>
            <a:r>
              <a:rPr lang="ru-RU" b="1" dirty="0"/>
              <a:t>+41,0% </a:t>
            </a:r>
            <a:r>
              <a:rPr lang="ru-RU" dirty="0"/>
              <a:t>(Могилевская)</a:t>
            </a:r>
          </a:p>
        </p:txBody>
      </p:sp>
    </p:spTree>
    <p:extLst>
      <p:ext uri="{BB962C8B-B14F-4D97-AF65-F5344CB8AC3E}">
        <p14:creationId xmlns:p14="http://schemas.microsoft.com/office/powerpoint/2010/main" val="14349174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95536" y="267494"/>
            <a:ext cx="5472608" cy="16383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500" b="1" i="0" u="none" strike="noStrike" kern="1200" cap="none" spc="0" normalizeH="0" baseline="0" noProof="0" dirty="0">
                <a:ln>
                  <a:noFill/>
                </a:ln>
                <a:solidFill>
                  <a:srgbClr val="0A0A7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ИМПОРТОЗАМЕЩЕНИЕ </a:t>
            </a:r>
            <a:br>
              <a:rPr kumimoji="0" lang="ru-RU" sz="3500" b="1" i="0" u="none" strike="noStrike" kern="1200" cap="none" spc="0" normalizeH="0" baseline="0" noProof="0" dirty="0">
                <a:ln>
                  <a:noFill/>
                </a:ln>
                <a:solidFill>
                  <a:srgbClr val="0A0A7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3500" b="1" i="0" u="none" strike="noStrike" kern="1200" cap="none" spc="0" normalizeH="0" baseline="0" noProof="0" dirty="0">
                <a:ln>
                  <a:noFill/>
                </a:ln>
                <a:solidFill>
                  <a:srgbClr val="0A0A7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 РЕГИОНАХ: ИТОГИ </a:t>
            </a:r>
            <a:br>
              <a:rPr kumimoji="0" lang="ru-RU" sz="3500" b="1" i="0" u="none" strike="noStrike" kern="1200" cap="none" spc="0" normalizeH="0" baseline="0" noProof="0" dirty="0">
                <a:ln>
                  <a:noFill/>
                </a:ln>
                <a:solidFill>
                  <a:srgbClr val="0A0A7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3500" b="1" i="0" u="none" strike="noStrike" kern="1200" cap="none" spc="0" normalizeH="0" baseline="0" noProof="0" dirty="0">
                <a:ln>
                  <a:noFill/>
                </a:ln>
                <a:solidFill>
                  <a:srgbClr val="0A0A7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2025 ГОДА</a:t>
            </a:r>
            <a:endParaRPr kumimoji="0" lang="ru-RU" sz="3500" b="1" i="0" u="none" strike="noStrike" kern="1200" cap="none" spc="0" normalizeH="0" baseline="0" noProof="0" dirty="0">
              <a:ln>
                <a:noFill/>
              </a:ln>
              <a:solidFill>
                <a:srgbClr val="0A0A7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630105" y="169829"/>
            <a:ext cx="200206" cy="82758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95536" y="1779662"/>
            <a:ext cx="135325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0" u="none" strike="noStrike" kern="1200" cap="none" spc="0" normalizeH="0" baseline="0" noProof="0" dirty="0">
                <a:ln>
                  <a:noFill/>
                </a:ln>
                <a:solidFill>
                  <a:srgbClr val="0A0A7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189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2596863"/>
            <a:ext cx="172034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0" u="none" strike="noStrike" kern="1200" cap="none" spc="0" normalizeH="0" baseline="0" noProof="0" dirty="0">
                <a:ln>
                  <a:noFill/>
                </a:ln>
                <a:solidFill>
                  <a:srgbClr val="0A0A7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33,3</a:t>
            </a:r>
            <a:r>
              <a:rPr kumimoji="0" lang="ru-RU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endParaRPr kumimoji="0" lang="ru-RU" sz="6000" b="1" i="0" u="none" strike="noStrike" kern="1200" cap="none" spc="0" normalizeH="0" baseline="0" noProof="0" dirty="0">
              <a:ln>
                <a:noFill/>
              </a:ln>
              <a:solidFill>
                <a:srgbClr val="0A0A7C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63688" y="2229782"/>
            <a:ext cx="25167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A0A7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реализовано проектов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979712" y="3033345"/>
            <a:ext cx="14938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млрд рублей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0A0A7C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395536" y="2715766"/>
            <a:ext cx="3870176" cy="0"/>
          </a:xfrm>
          <a:prstGeom prst="line">
            <a:avLst/>
          </a:prstGeom>
          <a:ln w="19050">
            <a:solidFill>
              <a:srgbClr val="0A0A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25143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51520" y="483470"/>
            <a:ext cx="7416824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</a:pPr>
            <a:r>
              <a:rPr lang="ru-RU" sz="3600" b="1" dirty="0">
                <a:solidFill>
                  <a:srgbClr val="0A0A7C"/>
                </a:solidFill>
              </a:rPr>
              <a:t>             ИТОГИ РАБОТЫ АПК</a:t>
            </a:r>
            <a:endParaRPr lang="ru-RU" sz="3500" b="1" dirty="0">
              <a:solidFill>
                <a:srgbClr val="0A0A7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7449862" y="-397722"/>
            <a:ext cx="544977" cy="2268253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6637399" y="483518"/>
            <a:ext cx="2223301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000" b="1" dirty="0">
                <a:solidFill>
                  <a:schemeClr val="bg1"/>
                </a:solidFill>
              </a:rPr>
              <a:t>В 2025 ГОДУ</a:t>
            </a:r>
          </a:p>
        </p:txBody>
      </p:sp>
    </p:spTree>
    <p:extLst>
      <p:ext uri="{BB962C8B-B14F-4D97-AF65-F5344CB8AC3E}">
        <p14:creationId xmlns:p14="http://schemas.microsoft.com/office/powerpoint/2010/main" val="32010174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7987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269091" y="7986"/>
            <a:ext cx="346722" cy="890553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195486"/>
            <a:ext cx="8244408" cy="5693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100" b="1" i="0" u="none" strike="noStrike" kern="1200" cap="none" spc="0" normalizeH="0" baseline="0" noProof="0" dirty="0">
                <a:ln>
                  <a:noFill/>
                </a:ln>
                <a:solidFill>
                  <a:srgbClr val="182C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ИНИЦИАТИВА «ОДИН РАЙОН – ОДИН ПРОЕКТ»</a:t>
            </a:r>
          </a:p>
        </p:txBody>
      </p:sp>
    </p:spTree>
    <p:extLst>
      <p:ext uri="{BB962C8B-B14F-4D97-AF65-F5344CB8AC3E}">
        <p14:creationId xmlns:p14="http://schemas.microsoft.com/office/powerpoint/2010/main" val="18225608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34909" y="267494"/>
            <a:ext cx="47411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600"/>
              </a:lnSpc>
            </a:pPr>
            <a:r>
              <a:rPr lang="ru-RU" sz="3600" b="1" dirty="0">
                <a:solidFill>
                  <a:srgbClr val="182C7F"/>
                </a:solidFill>
              </a:rPr>
              <a:t>ОБЕСПЕЧЕННОСТЬ </a:t>
            </a:r>
            <a:br>
              <a:rPr lang="ru-RU" sz="3600" b="1" dirty="0">
                <a:solidFill>
                  <a:srgbClr val="182C7F"/>
                </a:solidFill>
              </a:rPr>
            </a:br>
            <a:r>
              <a:rPr lang="ru-RU" sz="3600" b="1" dirty="0">
                <a:solidFill>
                  <a:srgbClr val="182C7F"/>
                </a:solidFill>
              </a:rPr>
              <a:t>ЖИЛЬЕМ</a:t>
            </a:r>
            <a:endParaRPr lang="ru-RU" sz="3500" b="1" dirty="0">
              <a:solidFill>
                <a:srgbClr val="182C7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6416721" y="-1057398"/>
            <a:ext cx="1152129" cy="388843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120579" y="450606"/>
            <a:ext cx="36724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ОДНО ИЗ ЛИДИРУЮЩИХ МЕСТ в СНГ по уровню обеспеченности населения жильем</a:t>
            </a:r>
          </a:p>
        </p:txBody>
      </p:sp>
    </p:spTree>
    <p:extLst>
      <p:ext uri="{BB962C8B-B14F-4D97-AF65-F5344CB8AC3E}">
        <p14:creationId xmlns:p14="http://schemas.microsoft.com/office/powerpoint/2010/main" val="292406807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6709</TotalTime>
  <Words>435</Words>
  <Application>Microsoft Office PowerPoint</Application>
  <PresentationFormat>Экран (16:9)</PresentationFormat>
  <Paragraphs>51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0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</dc:creator>
  <cp:lastModifiedBy>Нестерова Юлия Викторовна</cp:lastModifiedBy>
  <cp:revision>369</cp:revision>
  <dcterms:created xsi:type="dcterms:W3CDTF">2024-07-24T10:48:12Z</dcterms:created>
  <dcterms:modified xsi:type="dcterms:W3CDTF">2026-03-12T08:52:19Z</dcterms:modified>
</cp:coreProperties>
</file>