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303" r:id="rId2"/>
    <p:sldId id="264" r:id="rId3"/>
    <p:sldId id="259" r:id="rId4"/>
    <p:sldId id="265" r:id="rId5"/>
    <p:sldId id="267" r:id="rId6"/>
    <p:sldId id="268" r:id="rId7"/>
    <p:sldId id="260" r:id="rId8"/>
    <p:sldId id="269" r:id="rId9"/>
    <p:sldId id="266" r:id="rId10"/>
    <p:sldId id="270" r:id="rId11"/>
    <p:sldId id="271" r:id="rId12"/>
    <p:sldId id="272" r:id="rId13"/>
    <p:sldId id="273" r:id="rId14"/>
    <p:sldId id="274" r:id="rId15"/>
    <p:sldId id="276" r:id="rId16"/>
    <p:sldId id="277" r:id="rId17"/>
    <p:sldId id="278" r:id="rId18"/>
    <p:sldId id="279" r:id="rId19"/>
    <p:sldId id="301" r:id="rId20"/>
    <p:sldId id="282" r:id="rId21"/>
    <p:sldId id="283" r:id="rId22"/>
    <p:sldId id="284" r:id="rId23"/>
    <p:sldId id="285" r:id="rId24"/>
    <p:sldId id="287" r:id="rId25"/>
    <p:sldId id="286" r:id="rId26"/>
    <p:sldId id="288" r:id="rId27"/>
    <p:sldId id="289" r:id="rId28"/>
    <p:sldId id="290" r:id="rId29"/>
    <p:sldId id="281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305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8F8F8"/>
    <a:srgbClr val="BBA523"/>
    <a:srgbClr val="FFD966"/>
    <a:srgbClr val="FFFFFF"/>
    <a:srgbClr val="07A907"/>
    <a:srgbClr val="069406"/>
    <a:srgbClr val="037C48"/>
    <a:srgbClr val="0E7E02"/>
    <a:srgbClr val="79C9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5815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14" y="2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F911F2-7464-479A-90E8-FC465B56C9EA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D02E1B-3201-4E04-9503-954D2EBDD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931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02E1B-3201-4E04-9503-954D2EBDD94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329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02E1B-3201-4E04-9503-954D2EBDD94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451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02E1B-3201-4E04-9503-954D2EBDD94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421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02E1B-3201-4E04-9503-954D2EBDD94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421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9F320-D07E-4EF3-BF63-6BD0B55342EC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7CAEF-1A97-4243-9C4D-08501BC0D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006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9F320-D07E-4EF3-BF63-6BD0B55342EC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7CAEF-1A97-4243-9C4D-08501BC0D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26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9F320-D07E-4EF3-BF63-6BD0B55342EC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7CAEF-1A97-4243-9C4D-08501BC0D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888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9F320-D07E-4EF3-BF63-6BD0B55342EC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7CAEF-1A97-4243-9C4D-08501BC0D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471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9F320-D07E-4EF3-BF63-6BD0B55342EC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7CAEF-1A97-4243-9C4D-08501BC0D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504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9F320-D07E-4EF3-BF63-6BD0B55342EC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7CAEF-1A97-4243-9C4D-08501BC0D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631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9F320-D07E-4EF3-BF63-6BD0B55342EC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7CAEF-1A97-4243-9C4D-08501BC0D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834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9F320-D07E-4EF3-BF63-6BD0B55342EC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7CAEF-1A97-4243-9C4D-08501BC0D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625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9F320-D07E-4EF3-BF63-6BD0B55342EC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7CAEF-1A97-4243-9C4D-08501BC0D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161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9F320-D07E-4EF3-BF63-6BD0B55342EC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7CAEF-1A97-4243-9C4D-08501BC0D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137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9F320-D07E-4EF3-BF63-6BD0B55342EC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7CAEF-1A97-4243-9C4D-08501BC0D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615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9F320-D07E-4EF3-BF63-6BD0B55342EC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7CAEF-1A97-4243-9C4D-08501BC0D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8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jp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0.png"/><Relationship Id="rId5" Type="http://schemas.openxmlformats.org/officeDocument/2006/relationships/image" Target="../media/image5.pn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27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5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16.png"/><Relationship Id="rId17" Type="http://schemas.openxmlformats.org/officeDocument/2006/relationships/image" Target="../media/image5.png"/><Relationship Id="rId2" Type="http://schemas.openxmlformats.org/officeDocument/2006/relationships/image" Target="../media/image6.jpg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5" Type="http://schemas.openxmlformats.org/officeDocument/2006/relationships/image" Target="../media/image19.png"/><Relationship Id="rId10" Type="http://schemas.openxmlformats.org/officeDocument/2006/relationships/image" Target="../media/image14.jpeg"/><Relationship Id="rId19" Type="http://schemas.openxmlformats.org/officeDocument/2006/relationships/image" Target="../media/image21.png"/><Relationship Id="rId4" Type="http://schemas.openxmlformats.org/officeDocument/2006/relationships/image" Target="../media/image8.png"/><Relationship Id="rId9" Type="http://schemas.openxmlformats.org/officeDocument/2006/relationships/image" Target="../media/image13.jpeg"/><Relationship Id="rId14" Type="http://schemas.openxmlformats.org/officeDocument/2006/relationships/image" Target="../media/image1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.jpg"/><Relationship Id="rId7" Type="http://schemas.openxmlformats.org/officeDocument/2006/relationships/image" Target="../media/image5.png"/><Relationship Id="rId12" Type="http://schemas.openxmlformats.org/officeDocument/2006/relationships/image" Target="../media/image4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43.png"/><Relationship Id="rId10" Type="http://schemas.openxmlformats.org/officeDocument/2006/relationships/image" Target="../media/image22.emf"/><Relationship Id="rId4" Type="http://schemas.openxmlformats.org/officeDocument/2006/relationships/image" Target="../media/image8.png"/><Relationship Id="rId9" Type="http://schemas.openxmlformats.org/officeDocument/2006/relationships/oleObject" Target="../embeddings/oleObject4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6.jp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2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5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54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6.jp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22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27.pn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6.jp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image" Target="../media/image23.jpeg"/><Relationship Id="rId10" Type="http://schemas.openxmlformats.org/officeDocument/2006/relationships/image" Target="../media/image21.png"/><Relationship Id="rId4" Type="http://schemas.openxmlformats.org/officeDocument/2006/relationships/image" Target="../media/image8.png"/><Relationship Id="rId9" Type="http://schemas.openxmlformats.org/officeDocument/2006/relationships/image" Target="../media/image22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6.jp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22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7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jpeg"/><Relationship Id="rId9" Type="http://schemas.openxmlformats.org/officeDocument/2006/relationships/image" Target="../media/image65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image" Target="../media/image6.jp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22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image" Target="../media/image6.jp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22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.jp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2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8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4.png"/><Relationship Id="rId7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6.jp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76"/>
          <a:stretch/>
        </p:blipFill>
        <p:spPr>
          <a:xfrm>
            <a:off x="0" y="-15240"/>
            <a:ext cx="12192000" cy="6873240"/>
          </a:xfrm>
          <a:prstGeom prst="rect">
            <a:avLst/>
          </a:prstGeom>
        </p:spPr>
      </p:pic>
      <p:pic>
        <p:nvPicPr>
          <p:cNvPr id="10" name="Picture 2" descr="https://2.bp.blogspot.com/-jAe2oAy7K2M/VUjTNDhLOqI/AAAAAAAAHfE/Uf7LRrSOCS0/s1600/etatsunis13qb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9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271" y="459520"/>
            <a:ext cx="2851409" cy="2448999"/>
          </a:xfrm>
          <a:prstGeom prst="rect">
            <a:avLst/>
          </a:prstGeom>
        </p:spPr>
      </p:pic>
      <p:sp>
        <p:nvSpPr>
          <p:cNvPr id="7" name="Google Shape;96;p11"/>
          <p:cNvSpPr txBox="1">
            <a:spLocks/>
          </p:cNvSpPr>
          <p:nvPr/>
        </p:nvSpPr>
        <p:spPr>
          <a:xfrm>
            <a:off x="1" y="2198255"/>
            <a:ext cx="12192000" cy="2595418"/>
          </a:xfrm>
          <a:prstGeom prst="rect">
            <a:avLst/>
          </a:prstGeom>
          <a:solidFill>
            <a:srgbClr val="79C979">
              <a:alpha val="60000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54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ГОД КАЧЕСТВА </a:t>
            </a:r>
            <a:r>
              <a:rPr lang="ru-RU" sz="5400" b="1" dirty="0">
                <a:ln w="28575"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– ЗАЛОГ УСПЕХА </a:t>
            </a:r>
          </a:p>
          <a:p>
            <a:pPr algn="ctr"/>
            <a:r>
              <a:rPr lang="ru-RU" sz="5400" b="1" dirty="0">
                <a:ln w="28575"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СОЦИАЛЬНО-ЭКОНОМИЧЕСКОГО РАЗВИТИЯ СТРАНЫ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499261" y="381654"/>
            <a:ext cx="99245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ИНФОРМАЦИОННО-ИДЕОЛОГИЧЕСКИЙ ЦЕНТР</a:t>
            </a:r>
          </a:p>
        </p:txBody>
      </p: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6881"/>
            <a:ext cx="1140239" cy="787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749309" y="6270589"/>
            <a:ext cx="4442691" cy="5391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19" b="49495"/>
          <a:stretch/>
        </p:blipFill>
        <p:spPr>
          <a:xfrm>
            <a:off x="7992351" y="6407196"/>
            <a:ext cx="2846427" cy="26323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27" b="-10806"/>
          <a:stretch/>
        </p:blipFill>
        <p:spPr>
          <a:xfrm>
            <a:off x="10310845" y="6270589"/>
            <a:ext cx="1741173" cy="57753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63381" y="6374689"/>
            <a:ext cx="3032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http://goridcentr.csgpb.by/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447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https://avatars.mds.yandex.net/i?id=f6645ba2c8d79d13e5a2213bcfe4c04b_l-5865914-images-thumbs&amp;n=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05"/>
          <a:stretch/>
        </p:blipFill>
        <p:spPr bwMode="auto">
          <a:xfrm>
            <a:off x="-25366" y="-23206"/>
            <a:ext cx="12206819" cy="688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Группа 32"/>
          <p:cNvGrpSpPr/>
          <p:nvPr/>
        </p:nvGrpSpPr>
        <p:grpSpPr>
          <a:xfrm>
            <a:off x="87448" y="188463"/>
            <a:ext cx="11956980" cy="6536962"/>
            <a:chOff x="87448" y="188463"/>
            <a:chExt cx="11956980" cy="6536962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 flipH="1" flipV="1">
              <a:off x="124392" y="320080"/>
              <a:ext cx="4320" cy="6402805"/>
            </a:xfrm>
            <a:prstGeom prst="line">
              <a:avLst/>
            </a:prstGeom>
            <a:ln w="76200">
              <a:solidFill>
                <a:srgbClr val="037C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Группа 35"/>
            <p:cNvGrpSpPr/>
            <p:nvPr/>
          </p:nvGrpSpPr>
          <p:grpSpPr>
            <a:xfrm>
              <a:off x="87448" y="188463"/>
              <a:ext cx="11956980" cy="6536962"/>
              <a:chOff x="87448" y="188463"/>
              <a:chExt cx="11956980" cy="6536962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819" b="49495"/>
              <a:stretch/>
            </p:blipFill>
            <p:spPr>
              <a:xfrm>
                <a:off x="860382" y="188463"/>
                <a:ext cx="2846427" cy="263234"/>
              </a:xfrm>
              <a:prstGeom prst="rect">
                <a:avLst/>
              </a:prstGeom>
            </p:spPr>
          </p:pic>
          <p:pic>
            <p:nvPicPr>
              <p:cNvPr id="38" name="Рисунок 3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927" b="-10806"/>
              <a:stretch/>
            </p:blipFill>
            <p:spPr>
              <a:xfrm>
                <a:off x="10260045" y="231623"/>
                <a:ext cx="1266937" cy="420232"/>
              </a:xfrm>
              <a:prstGeom prst="rect">
                <a:avLst/>
              </a:prstGeom>
            </p:spPr>
          </p:pic>
          <p:cxnSp>
            <p:nvCxnSpPr>
              <p:cNvPr id="39" name="Прямая соединительная линия 38"/>
              <p:cNvCxnSpPr/>
              <p:nvPr/>
            </p:nvCxnSpPr>
            <p:spPr>
              <a:xfrm>
                <a:off x="3302000" y="307863"/>
                <a:ext cx="6913880" cy="12217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/>
              <p:cNvCxnSpPr/>
              <p:nvPr/>
            </p:nvCxnSpPr>
            <p:spPr>
              <a:xfrm>
                <a:off x="124392" y="6685361"/>
                <a:ext cx="11881939" cy="2459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/>
              <p:cNvCxnSpPr/>
              <p:nvPr/>
            </p:nvCxnSpPr>
            <p:spPr>
              <a:xfrm>
                <a:off x="87448" y="320080"/>
                <a:ext cx="623753" cy="0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/>
              <p:cNvCxnSpPr/>
              <p:nvPr/>
            </p:nvCxnSpPr>
            <p:spPr>
              <a:xfrm flipH="1" flipV="1">
                <a:off x="12006331" y="322620"/>
                <a:ext cx="4320" cy="6402805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/>
              <p:cNvCxnSpPr/>
              <p:nvPr/>
            </p:nvCxnSpPr>
            <p:spPr>
              <a:xfrm>
                <a:off x="11565255" y="320080"/>
                <a:ext cx="479173" cy="4616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7305509"/>
            <a:ext cx="6842103" cy="58765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50732" y="1783667"/>
            <a:ext cx="12217366" cy="2325345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10548" y="2067771"/>
            <a:ext cx="1218145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19050">
                  <a:solidFill>
                    <a:schemeClr val="tx1"/>
                  </a:solidFill>
                </a:ln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КЛЮЧЕВЫЕ НАПРАВЛЕНИЯ </a:t>
            </a:r>
          </a:p>
          <a:p>
            <a:pPr algn="ctr"/>
            <a:r>
              <a:rPr lang="ru-RU" sz="4000" b="1" dirty="0">
                <a:ln w="19050">
                  <a:solidFill>
                    <a:schemeClr val="tx1"/>
                  </a:solidFill>
                </a:ln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 ПОВЫШЕНИЮ КАЧЕСТВА ПРОИЗВОДСТВА И КАЧЕСТВА ЖИЗНИ:</a:t>
            </a:r>
            <a:endParaRPr lang="en-US" sz="4000" b="1" dirty="0">
              <a:ln w="19050">
                <a:solidFill>
                  <a:schemeClr val="tx1"/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304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kb-63.ru/assets/tpl/img/modernizaciya-proizvodstva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9"/>
          <a:stretch/>
        </p:blipFill>
        <p:spPr bwMode="auto">
          <a:xfrm>
            <a:off x="-50731" y="0"/>
            <a:ext cx="1220681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Группа 32"/>
          <p:cNvGrpSpPr/>
          <p:nvPr/>
        </p:nvGrpSpPr>
        <p:grpSpPr>
          <a:xfrm>
            <a:off x="87448" y="188463"/>
            <a:ext cx="11956980" cy="6536962"/>
            <a:chOff x="87448" y="188463"/>
            <a:chExt cx="11956980" cy="6536962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 flipH="1" flipV="1">
              <a:off x="124392" y="320080"/>
              <a:ext cx="4320" cy="6402805"/>
            </a:xfrm>
            <a:prstGeom prst="line">
              <a:avLst/>
            </a:prstGeom>
            <a:ln w="76200">
              <a:solidFill>
                <a:srgbClr val="037C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Группа 35"/>
            <p:cNvGrpSpPr/>
            <p:nvPr/>
          </p:nvGrpSpPr>
          <p:grpSpPr>
            <a:xfrm>
              <a:off x="87448" y="188463"/>
              <a:ext cx="11956980" cy="6536962"/>
              <a:chOff x="87448" y="188463"/>
              <a:chExt cx="11956980" cy="6536962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819" b="49495"/>
              <a:stretch/>
            </p:blipFill>
            <p:spPr>
              <a:xfrm>
                <a:off x="860382" y="188463"/>
                <a:ext cx="2846427" cy="263234"/>
              </a:xfrm>
              <a:prstGeom prst="rect">
                <a:avLst/>
              </a:prstGeom>
            </p:spPr>
          </p:pic>
          <p:pic>
            <p:nvPicPr>
              <p:cNvPr id="38" name="Рисунок 3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927" b="-10806"/>
              <a:stretch/>
            </p:blipFill>
            <p:spPr>
              <a:xfrm>
                <a:off x="10260045" y="231623"/>
                <a:ext cx="1266937" cy="420232"/>
              </a:xfrm>
              <a:prstGeom prst="rect">
                <a:avLst/>
              </a:prstGeom>
            </p:spPr>
          </p:pic>
          <p:cxnSp>
            <p:nvCxnSpPr>
              <p:cNvPr id="39" name="Прямая соединительная линия 38"/>
              <p:cNvCxnSpPr/>
              <p:nvPr/>
            </p:nvCxnSpPr>
            <p:spPr>
              <a:xfrm>
                <a:off x="3302000" y="307863"/>
                <a:ext cx="6913880" cy="12217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/>
              <p:cNvCxnSpPr/>
              <p:nvPr/>
            </p:nvCxnSpPr>
            <p:spPr>
              <a:xfrm>
                <a:off x="124392" y="6685361"/>
                <a:ext cx="11881939" cy="2459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/>
              <p:cNvCxnSpPr/>
              <p:nvPr/>
            </p:nvCxnSpPr>
            <p:spPr>
              <a:xfrm>
                <a:off x="87448" y="320080"/>
                <a:ext cx="623753" cy="0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/>
              <p:cNvCxnSpPr/>
              <p:nvPr/>
            </p:nvCxnSpPr>
            <p:spPr>
              <a:xfrm flipH="1" flipV="1">
                <a:off x="12006331" y="322620"/>
                <a:ext cx="4320" cy="6402805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/>
              <p:cNvCxnSpPr/>
              <p:nvPr/>
            </p:nvCxnSpPr>
            <p:spPr>
              <a:xfrm>
                <a:off x="11565255" y="320080"/>
                <a:ext cx="479173" cy="4616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7305509"/>
            <a:ext cx="6842103" cy="5876501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-50731" y="952885"/>
            <a:ext cx="12206818" cy="132912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19050">
                  <a:solidFill>
                    <a:schemeClr val="tx1"/>
                  </a:solidFill>
                </a:ln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ПОВЫШЕНИЕ КОНКУРЕНТОСПОСОБНОСТИ ПРОМЫШЛЕННОГО КОМПЛЕКСА</a:t>
            </a:r>
            <a:endParaRPr lang="en-US" sz="4000" b="1" dirty="0">
              <a:ln w="19050">
                <a:solidFill>
                  <a:schemeClr val="tx1"/>
                </a:solidFill>
              </a:ln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766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https://cdn.fishki.net/upload/users/2017/02/03/800883/0270f05a8d04699916f850a841786e4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-16" r="1484" b="3346"/>
          <a:stretch/>
        </p:blipFill>
        <p:spPr bwMode="auto">
          <a:xfrm>
            <a:off x="-61279" y="5788"/>
            <a:ext cx="12226271" cy="685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Группа 32"/>
          <p:cNvGrpSpPr/>
          <p:nvPr/>
        </p:nvGrpSpPr>
        <p:grpSpPr>
          <a:xfrm>
            <a:off x="87448" y="188463"/>
            <a:ext cx="11956980" cy="6536962"/>
            <a:chOff x="87448" y="188463"/>
            <a:chExt cx="11956980" cy="6536962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 flipH="1" flipV="1">
              <a:off x="124392" y="320080"/>
              <a:ext cx="4320" cy="6402805"/>
            </a:xfrm>
            <a:prstGeom prst="line">
              <a:avLst/>
            </a:prstGeom>
            <a:ln w="76200">
              <a:solidFill>
                <a:srgbClr val="037C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Группа 35"/>
            <p:cNvGrpSpPr/>
            <p:nvPr/>
          </p:nvGrpSpPr>
          <p:grpSpPr>
            <a:xfrm>
              <a:off x="87448" y="188463"/>
              <a:ext cx="11956980" cy="6536962"/>
              <a:chOff x="87448" y="188463"/>
              <a:chExt cx="11956980" cy="6536962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819" b="49495"/>
              <a:stretch/>
            </p:blipFill>
            <p:spPr>
              <a:xfrm>
                <a:off x="860382" y="188463"/>
                <a:ext cx="2846427" cy="263234"/>
              </a:xfrm>
              <a:prstGeom prst="rect">
                <a:avLst/>
              </a:prstGeom>
            </p:spPr>
          </p:pic>
          <p:pic>
            <p:nvPicPr>
              <p:cNvPr id="38" name="Рисунок 3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927" b="-10806"/>
              <a:stretch/>
            </p:blipFill>
            <p:spPr>
              <a:xfrm>
                <a:off x="10260045" y="231623"/>
                <a:ext cx="1266937" cy="420232"/>
              </a:xfrm>
              <a:prstGeom prst="rect">
                <a:avLst/>
              </a:prstGeom>
            </p:spPr>
          </p:pic>
          <p:cxnSp>
            <p:nvCxnSpPr>
              <p:cNvPr id="39" name="Прямая соединительная линия 38"/>
              <p:cNvCxnSpPr/>
              <p:nvPr/>
            </p:nvCxnSpPr>
            <p:spPr>
              <a:xfrm>
                <a:off x="3302000" y="307863"/>
                <a:ext cx="6913880" cy="12217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/>
              <p:cNvCxnSpPr/>
              <p:nvPr/>
            </p:nvCxnSpPr>
            <p:spPr>
              <a:xfrm>
                <a:off x="124392" y="6685361"/>
                <a:ext cx="11881939" cy="2459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/>
              <p:cNvCxnSpPr/>
              <p:nvPr/>
            </p:nvCxnSpPr>
            <p:spPr>
              <a:xfrm>
                <a:off x="87448" y="320080"/>
                <a:ext cx="623753" cy="0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/>
              <p:cNvCxnSpPr/>
              <p:nvPr/>
            </p:nvCxnSpPr>
            <p:spPr>
              <a:xfrm flipH="1" flipV="1">
                <a:off x="12006331" y="322620"/>
                <a:ext cx="4320" cy="6402805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/>
              <p:cNvCxnSpPr/>
              <p:nvPr/>
            </p:nvCxnSpPr>
            <p:spPr>
              <a:xfrm>
                <a:off x="11565255" y="320080"/>
                <a:ext cx="479173" cy="4616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7305509"/>
            <a:ext cx="6842103" cy="5876501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-61279" y="696522"/>
            <a:ext cx="12244039" cy="1330239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19050">
                  <a:solidFill>
                    <a:schemeClr val="tx1"/>
                  </a:solidFill>
                </a:ln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БЕРЕЖНОЕ И ПРОДУМАННОЕ </a:t>
            </a:r>
          </a:p>
          <a:p>
            <a:pPr algn="ctr"/>
            <a:r>
              <a:rPr lang="ru-RU" sz="4000" b="1" dirty="0">
                <a:ln w="19050">
                  <a:solidFill>
                    <a:schemeClr val="tx1"/>
                  </a:solidFill>
                </a:ln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ОТНОШЕНИЕ К РЕСУРСАМ</a:t>
            </a:r>
            <a:endParaRPr lang="en-US" sz="4000" b="1" dirty="0">
              <a:ln w="19050">
                <a:solidFill>
                  <a:schemeClr val="tx1"/>
                </a:solidFill>
              </a:ln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45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https://uk-parkovaya.ru/wp-content/uploads/b/d/6/bd6275dcba9baac7dbdd3cf6d51ef2c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78" y="-14267"/>
            <a:ext cx="12217366" cy="687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Группа 32"/>
          <p:cNvGrpSpPr/>
          <p:nvPr/>
        </p:nvGrpSpPr>
        <p:grpSpPr>
          <a:xfrm>
            <a:off x="87448" y="188463"/>
            <a:ext cx="11956980" cy="6536962"/>
            <a:chOff x="87448" y="188463"/>
            <a:chExt cx="11956980" cy="6536962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 flipH="1" flipV="1">
              <a:off x="124392" y="320080"/>
              <a:ext cx="4320" cy="6402805"/>
            </a:xfrm>
            <a:prstGeom prst="line">
              <a:avLst/>
            </a:prstGeom>
            <a:ln w="76200">
              <a:solidFill>
                <a:srgbClr val="037C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Группа 35"/>
            <p:cNvGrpSpPr/>
            <p:nvPr/>
          </p:nvGrpSpPr>
          <p:grpSpPr>
            <a:xfrm>
              <a:off x="87448" y="188463"/>
              <a:ext cx="11956980" cy="6536962"/>
              <a:chOff x="87448" y="188463"/>
              <a:chExt cx="11956980" cy="6536962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819" b="49495"/>
              <a:stretch/>
            </p:blipFill>
            <p:spPr>
              <a:xfrm>
                <a:off x="860382" y="188463"/>
                <a:ext cx="2846427" cy="263234"/>
              </a:xfrm>
              <a:prstGeom prst="rect">
                <a:avLst/>
              </a:prstGeom>
            </p:spPr>
          </p:pic>
          <p:pic>
            <p:nvPicPr>
              <p:cNvPr id="38" name="Рисунок 37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927" b="-10806"/>
              <a:stretch/>
            </p:blipFill>
            <p:spPr>
              <a:xfrm>
                <a:off x="10260045" y="231623"/>
                <a:ext cx="1266937" cy="420232"/>
              </a:xfrm>
              <a:prstGeom prst="rect">
                <a:avLst/>
              </a:prstGeom>
            </p:spPr>
          </p:pic>
          <p:cxnSp>
            <p:nvCxnSpPr>
              <p:cNvPr id="39" name="Прямая соединительная линия 38"/>
              <p:cNvCxnSpPr/>
              <p:nvPr/>
            </p:nvCxnSpPr>
            <p:spPr>
              <a:xfrm>
                <a:off x="3302000" y="307863"/>
                <a:ext cx="6913880" cy="12217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/>
              <p:cNvCxnSpPr/>
              <p:nvPr/>
            </p:nvCxnSpPr>
            <p:spPr>
              <a:xfrm>
                <a:off x="124392" y="6685361"/>
                <a:ext cx="11881939" cy="2459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/>
              <p:cNvCxnSpPr/>
              <p:nvPr/>
            </p:nvCxnSpPr>
            <p:spPr>
              <a:xfrm>
                <a:off x="87448" y="320080"/>
                <a:ext cx="623753" cy="0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/>
              <p:cNvCxnSpPr/>
              <p:nvPr/>
            </p:nvCxnSpPr>
            <p:spPr>
              <a:xfrm flipH="1" flipV="1">
                <a:off x="12006331" y="322620"/>
                <a:ext cx="4320" cy="6402805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/>
              <p:cNvCxnSpPr/>
              <p:nvPr/>
            </p:nvCxnSpPr>
            <p:spPr>
              <a:xfrm>
                <a:off x="11565255" y="320080"/>
                <a:ext cx="479173" cy="4616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7305509"/>
            <a:ext cx="6842103" cy="5876501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-70182" y="5013751"/>
            <a:ext cx="12217248" cy="1327328"/>
          </a:xfrm>
          <a:prstGeom prst="rect">
            <a:avLst/>
          </a:prstGeom>
          <a:solidFill>
            <a:srgbClr val="F8F8F8">
              <a:alpha val="8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19050">
                  <a:solidFill>
                    <a:schemeClr val="tx1"/>
                  </a:solidFill>
                </a:ln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УСТОЙЧИВАЯ ЭНЕРГЕТИКА </a:t>
            </a:r>
          </a:p>
          <a:p>
            <a:pPr algn="ctr"/>
            <a:r>
              <a:rPr lang="ru-RU" sz="4000" b="1" dirty="0">
                <a:ln w="19050">
                  <a:solidFill>
                    <a:schemeClr val="tx1"/>
                  </a:solidFill>
                </a:ln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ЭНЕРГОЭФФЕКТИВНОСТЬ</a:t>
            </a:r>
            <a:endParaRPr lang="en-US" sz="4000" b="1" dirty="0">
              <a:ln w="19050">
                <a:solidFill>
                  <a:schemeClr val="tx1"/>
                </a:solidFill>
              </a:ln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1313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0" name="Picture 10" descr="https://sun9-5.userapi.com/s/v1/ig2/uk8gjyILp6j-E_2cRGrN1FFgj65DGzaqJ3nH6brL4IHzSC8ON2axhS_sdyVu5u7NgFRTJIUiLcrY8CRPvTMSVg44.jpg?size=1280x720&amp;quality=95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144" y="14267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Группа 32"/>
          <p:cNvGrpSpPr/>
          <p:nvPr/>
        </p:nvGrpSpPr>
        <p:grpSpPr>
          <a:xfrm>
            <a:off x="87448" y="188463"/>
            <a:ext cx="11956980" cy="6536962"/>
            <a:chOff x="87448" y="188463"/>
            <a:chExt cx="11956980" cy="6536962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 flipH="1" flipV="1">
              <a:off x="124392" y="320080"/>
              <a:ext cx="4320" cy="6402805"/>
            </a:xfrm>
            <a:prstGeom prst="line">
              <a:avLst/>
            </a:prstGeom>
            <a:ln w="76200">
              <a:solidFill>
                <a:srgbClr val="037C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Группа 35"/>
            <p:cNvGrpSpPr/>
            <p:nvPr/>
          </p:nvGrpSpPr>
          <p:grpSpPr>
            <a:xfrm>
              <a:off x="87448" y="188463"/>
              <a:ext cx="11956980" cy="6536962"/>
              <a:chOff x="87448" y="188463"/>
              <a:chExt cx="11956980" cy="6536962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819" b="49495"/>
              <a:stretch/>
            </p:blipFill>
            <p:spPr>
              <a:xfrm>
                <a:off x="860382" y="188463"/>
                <a:ext cx="2846427" cy="263234"/>
              </a:xfrm>
              <a:prstGeom prst="rect">
                <a:avLst/>
              </a:prstGeom>
            </p:spPr>
          </p:pic>
          <p:pic>
            <p:nvPicPr>
              <p:cNvPr id="38" name="Рисунок 3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927" b="-10806"/>
              <a:stretch/>
            </p:blipFill>
            <p:spPr>
              <a:xfrm>
                <a:off x="10260045" y="231623"/>
                <a:ext cx="1266937" cy="420232"/>
              </a:xfrm>
              <a:prstGeom prst="rect">
                <a:avLst/>
              </a:prstGeom>
            </p:spPr>
          </p:pic>
          <p:cxnSp>
            <p:nvCxnSpPr>
              <p:cNvPr id="39" name="Прямая соединительная линия 38"/>
              <p:cNvCxnSpPr/>
              <p:nvPr/>
            </p:nvCxnSpPr>
            <p:spPr>
              <a:xfrm>
                <a:off x="3302000" y="307863"/>
                <a:ext cx="6913880" cy="12217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/>
              <p:cNvCxnSpPr/>
              <p:nvPr/>
            </p:nvCxnSpPr>
            <p:spPr>
              <a:xfrm>
                <a:off x="124392" y="6685361"/>
                <a:ext cx="11881939" cy="2459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/>
              <p:cNvCxnSpPr/>
              <p:nvPr/>
            </p:nvCxnSpPr>
            <p:spPr>
              <a:xfrm>
                <a:off x="87448" y="320080"/>
                <a:ext cx="623753" cy="0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/>
              <p:cNvCxnSpPr/>
              <p:nvPr/>
            </p:nvCxnSpPr>
            <p:spPr>
              <a:xfrm flipH="1" flipV="1">
                <a:off x="12006331" y="322620"/>
                <a:ext cx="4320" cy="6402805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/>
              <p:cNvCxnSpPr/>
              <p:nvPr/>
            </p:nvCxnSpPr>
            <p:spPr>
              <a:xfrm>
                <a:off x="11565255" y="320080"/>
                <a:ext cx="479173" cy="4616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7305509"/>
            <a:ext cx="6842103" cy="5876501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-70182" y="4367415"/>
            <a:ext cx="12226269" cy="707886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19050">
                  <a:solidFill>
                    <a:schemeClr val="tx1"/>
                  </a:solidFill>
                </a:ln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УСКОРЕННОЕ РАЗВИТИЕ СФЕРЫ УСЛУГ </a:t>
            </a:r>
            <a:endParaRPr lang="en-US" sz="4000" b="1" dirty="0">
              <a:ln w="19050">
                <a:solidFill>
                  <a:schemeClr val="tx1"/>
                </a:solidFill>
              </a:ln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9290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b="15280"/>
          <a:stretch/>
        </p:blipFill>
        <p:spPr>
          <a:xfrm>
            <a:off x="-70184" y="-14268"/>
            <a:ext cx="12245767" cy="6866481"/>
          </a:xfrm>
          <a:prstGeom prst="rect">
            <a:avLst/>
          </a:prstGeom>
        </p:spPr>
      </p:pic>
      <p:grpSp>
        <p:nvGrpSpPr>
          <p:cNvPr id="33" name="Группа 32"/>
          <p:cNvGrpSpPr/>
          <p:nvPr/>
        </p:nvGrpSpPr>
        <p:grpSpPr>
          <a:xfrm>
            <a:off x="87448" y="188463"/>
            <a:ext cx="11956980" cy="6536962"/>
            <a:chOff x="87448" y="188463"/>
            <a:chExt cx="11956980" cy="6536962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 flipH="1" flipV="1">
              <a:off x="124392" y="320080"/>
              <a:ext cx="4320" cy="6402805"/>
            </a:xfrm>
            <a:prstGeom prst="line">
              <a:avLst/>
            </a:prstGeom>
            <a:ln w="76200">
              <a:solidFill>
                <a:srgbClr val="037C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Группа 35"/>
            <p:cNvGrpSpPr/>
            <p:nvPr/>
          </p:nvGrpSpPr>
          <p:grpSpPr>
            <a:xfrm>
              <a:off x="87448" y="188463"/>
              <a:ext cx="11956980" cy="6536962"/>
              <a:chOff x="87448" y="188463"/>
              <a:chExt cx="11956980" cy="6536962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819" b="49495"/>
              <a:stretch/>
            </p:blipFill>
            <p:spPr>
              <a:xfrm>
                <a:off x="860382" y="188463"/>
                <a:ext cx="2846427" cy="263234"/>
              </a:xfrm>
              <a:prstGeom prst="rect">
                <a:avLst/>
              </a:prstGeom>
            </p:spPr>
          </p:pic>
          <p:pic>
            <p:nvPicPr>
              <p:cNvPr id="38" name="Рисунок 3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927" b="-10806"/>
              <a:stretch/>
            </p:blipFill>
            <p:spPr>
              <a:xfrm>
                <a:off x="10260045" y="231623"/>
                <a:ext cx="1266937" cy="420232"/>
              </a:xfrm>
              <a:prstGeom prst="rect">
                <a:avLst/>
              </a:prstGeom>
            </p:spPr>
          </p:pic>
          <p:cxnSp>
            <p:nvCxnSpPr>
              <p:cNvPr id="39" name="Прямая соединительная линия 38"/>
              <p:cNvCxnSpPr/>
              <p:nvPr/>
            </p:nvCxnSpPr>
            <p:spPr>
              <a:xfrm>
                <a:off x="3302000" y="307863"/>
                <a:ext cx="6913880" cy="12217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/>
              <p:cNvCxnSpPr/>
              <p:nvPr/>
            </p:nvCxnSpPr>
            <p:spPr>
              <a:xfrm>
                <a:off x="124392" y="6685361"/>
                <a:ext cx="11881939" cy="2459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/>
              <p:cNvCxnSpPr/>
              <p:nvPr/>
            </p:nvCxnSpPr>
            <p:spPr>
              <a:xfrm>
                <a:off x="87448" y="320080"/>
                <a:ext cx="623753" cy="0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/>
              <p:cNvCxnSpPr/>
              <p:nvPr/>
            </p:nvCxnSpPr>
            <p:spPr>
              <a:xfrm flipH="1" flipV="1">
                <a:off x="12006331" y="322620"/>
                <a:ext cx="4320" cy="6402805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/>
              <p:cNvCxnSpPr/>
              <p:nvPr/>
            </p:nvCxnSpPr>
            <p:spPr>
              <a:xfrm>
                <a:off x="11565255" y="320080"/>
                <a:ext cx="479173" cy="4616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7305509"/>
            <a:ext cx="6842103" cy="5876501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-70184" y="4827608"/>
            <a:ext cx="12246751" cy="136484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19050">
                  <a:solidFill>
                    <a:schemeClr val="tx1"/>
                  </a:solidFill>
                </a:ln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СОЗДАНИЕ КОМФОРТНЫХ УСЛОВИЙ ДЛЯ ИНВЕСТИРОВАНИЯ И ВЕДЕНИЯ БИЗНЕСА </a:t>
            </a:r>
            <a:endParaRPr lang="en-US" sz="4000" b="1" dirty="0">
              <a:ln w="19050">
                <a:solidFill>
                  <a:schemeClr val="tx1"/>
                </a:solidFill>
              </a:ln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6564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7" name="Picture 9" descr="https://mgp4.by/wp-content/uploads/2021/09/pediat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1" b="5691"/>
          <a:stretch/>
        </p:blipFill>
        <p:spPr bwMode="auto">
          <a:xfrm>
            <a:off x="-79087" y="-2692"/>
            <a:ext cx="12267229" cy="686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Группа 32"/>
          <p:cNvGrpSpPr/>
          <p:nvPr/>
        </p:nvGrpSpPr>
        <p:grpSpPr>
          <a:xfrm>
            <a:off x="87448" y="188463"/>
            <a:ext cx="11956980" cy="6536962"/>
            <a:chOff x="87448" y="188463"/>
            <a:chExt cx="11956980" cy="6536962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 flipH="1" flipV="1">
              <a:off x="124392" y="320080"/>
              <a:ext cx="4320" cy="6402805"/>
            </a:xfrm>
            <a:prstGeom prst="line">
              <a:avLst/>
            </a:prstGeom>
            <a:ln w="76200">
              <a:solidFill>
                <a:srgbClr val="037C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Группа 35"/>
            <p:cNvGrpSpPr/>
            <p:nvPr/>
          </p:nvGrpSpPr>
          <p:grpSpPr>
            <a:xfrm>
              <a:off x="87448" y="188463"/>
              <a:ext cx="11956980" cy="6536962"/>
              <a:chOff x="87448" y="188463"/>
              <a:chExt cx="11956980" cy="6536962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819" b="49495"/>
              <a:stretch/>
            </p:blipFill>
            <p:spPr>
              <a:xfrm>
                <a:off x="860382" y="188463"/>
                <a:ext cx="2846427" cy="263234"/>
              </a:xfrm>
              <a:prstGeom prst="rect">
                <a:avLst/>
              </a:prstGeom>
            </p:spPr>
          </p:pic>
          <p:pic>
            <p:nvPicPr>
              <p:cNvPr id="38" name="Рисунок 3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927" b="-10806"/>
              <a:stretch/>
            </p:blipFill>
            <p:spPr>
              <a:xfrm>
                <a:off x="10260045" y="231623"/>
                <a:ext cx="1266937" cy="420232"/>
              </a:xfrm>
              <a:prstGeom prst="rect">
                <a:avLst/>
              </a:prstGeom>
            </p:spPr>
          </p:pic>
          <p:cxnSp>
            <p:nvCxnSpPr>
              <p:cNvPr id="39" name="Прямая соединительная линия 38"/>
              <p:cNvCxnSpPr/>
              <p:nvPr/>
            </p:nvCxnSpPr>
            <p:spPr>
              <a:xfrm>
                <a:off x="3302000" y="307863"/>
                <a:ext cx="6913880" cy="12217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/>
              <p:cNvCxnSpPr/>
              <p:nvPr/>
            </p:nvCxnSpPr>
            <p:spPr>
              <a:xfrm>
                <a:off x="124392" y="6685361"/>
                <a:ext cx="11881939" cy="2459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/>
              <p:cNvCxnSpPr/>
              <p:nvPr/>
            </p:nvCxnSpPr>
            <p:spPr>
              <a:xfrm>
                <a:off x="87448" y="320080"/>
                <a:ext cx="623753" cy="0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/>
              <p:cNvCxnSpPr/>
              <p:nvPr/>
            </p:nvCxnSpPr>
            <p:spPr>
              <a:xfrm flipH="1" flipV="1">
                <a:off x="12006331" y="322620"/>
                <a:ext cx="4320" cy="6402805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/>
              <p:cNvCxnSpPr/>
              <p:nvPr/>
            </p:nvCxnSpPr>
            <p:spPr>
              <a:xfrm>
                <a:off x="11565255" y="320080"/>
                <a:ext cx="479173" cy="4616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7305509"/>
            <a:ext cx="6842103" cy="5876501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-70183" y="4367416"/>
            <a:ext cx="12262198" cy="132732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19050">
                  <a:solidFill>
                    <a:schemeClr val="tx1"/>
                  </a:solidFill>
                </a:ln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УКРЕПЛЕНИЕ ДЕМОГРАФИЧЕСКОГО ПОТЕНЦИАЛА И ЗДОРОВЬЯ НАЦИИ</a:t>
            </a:r>
            <a:endParaRPr lang="en-US" sz="4000" b="1" dirty="0">
              <a:ln w="19050">
                <a:solidFill>
                  <a:schemeClr val="tx1"/>
                </a:solidFill>
              </a:ln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105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4" name="Picture 8" descr="https://i.pinimg.com/originals/8f/b8/a8/8fb8a8fc8a9eef61cd8c8745fa510d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353"/>
            <a:ext cx="12192000" cy="682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Группа 32"/>
          <p:cNvGrpSpPr/>
          <p:nvPr/>
        </p:nvGrpSpPr>
        <p:grpSpPr>
          <a:xfrm>
            <a:off x="87448" y="188463"/>
            <a:ext cx="11956980" cy="6536962"/>
            <a:chOff x="87448" y="188463"/>
            <a:chExt cx="11956980" cy="6536962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 flipH="1" flipV="1">
              <a:off x="124392" y="320080"/>
              <a:ext cx="4320" cy="6402805"/>
            </a:xfrm>
            <a:prstGeom prst="line">
              <a:avLst/>
            </a:prstGeom>
            <a:ln w="76200">
              <a:solidFill>
                <a:srgbClr val="037C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Группа 35"/>
            <p:cNvGrpSpPr/>
            <p:nvPr/>
          </p:nvGrpSpPr>
          <p:grpSpPr>
            <a:xfrm>
              <a:off x="87448" y="188463"/>
              <a:ext cx="11956980" cy="6536962"/>
              <a:chOff x="87448" y="188463"/>
              <a:chExt cx="11956980" cy="6536962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819" b="49495"/>
              <a:stretch/>
            </p:blipFill>
            <p:spPr>
              <a:xfrm>
                <a:off x="860382" y="188463"/>
                <a:ext cx="2846427" cy="263234"/>
              </a:xfrm>
              <a:prstGeom prst="rect">
                <a:avLst/>
              </a:prstGeom>
            </p:spPr>
          </p:pic>
          <p:pic>
            <p:nvPicPr>
              <p:cNvPr id="38" name="Рисунок 3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927" b="-10806"/>
              <a:stretch/>
            </p:blipFill>
            <p:spPr>
              <a:xfrm>
                <a:off x="10260045" y="231623"/>
                <a:ext cx="1266937" cy="420232"/>
              </a:xfrm>
              <a:prstGeom prst="rect">
                <a:avLst/>
              </a:prstGeom>
            </p:spPr>
          </p:pic>
          <p:cxnSp>
            <p:nvCxnSpPr>
              <p:cNvPr id="39" name="Прямая соединительная линия 38"/>
              <p:cNvCxnSpPr/>
              <p:nvPr/>
            </p:nvCxnSpPr>
            <p:spPr>
              <a:xfrm>
                <a:off x="3302000" y="307863"/>
                <a:ext cx="6913880" cy="12217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/>
              <p:cNvCxnSpPr/>
              <p:nvPr/>
            </p:nvCxnSpPr>
            <p:spPr>
              <a:xfrm>
                <a:off x="124392" y="6685361"/>
                <a:ext cx="11881939" cy="2459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/>
              <p:cNvCxnSpPr/>
              <p:nvPr/>
            </p:nvCxnSpPr>
            <p:spPr>
              <a:xfrm>
                <a:off x="87448" y="320080"/>
                <a:ext cx="623753" cy="0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/>
              <p:cNvCxnSpPr/>
              <p:nvPr/>
            </p:nvCxnSpPr>
            <p:spPr>
              <a:xfrm flipH="1" flipV="1">
                <a:off x="12006331" y="322620"/>
                <a:ext cx="4320" cy="6402805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/>
              <p:cNvCxnSpPr/>
              <p:nvPr/>
            </p:nvCxnSpPr>
            <p:spPr>
              <a:xfrm>
                <a:off x="11565255" y="320080"/>
                <a:ext cx="479173" cy="4616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7305509"/>
            <a:ext cx="6842103" cy="5876501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-70198" y="4945419"/>
            <a:ext cx="12362470" cy="133818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19050">
                  <a:solidFill>
                    <a:schemeClr val="tx1"/>
                  </a:solidFill>
                </a:ln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ПОВЫШЕНИЕ КАЧЕСТВА И ДОСТУПНОСТИ ОБРАЗОВАНИЯ</a:t>
            </a:r>
            <a:endParaRPr lang="en-US" sz="4000" b="1" dirty="0">
              <a:ln w="19050">
                <a:solidFill>
                  <a:schemeClr val="tx1"/>
                </a:solidFill>
              </a:ln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0181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Прямая соединительная линия 13"/>
          <p:cNvCxnSpPr/>
          <p:nvPr/>
        </p:nvCxnSpPr>
        <p:spPr>
          <a:xfrm>
            <a:off x="206905" y="5019306"/>
            <a:ext cx="6818928" cy="27256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6166" y="2525656"/>
            <a:ext cx="7493384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ОТЕЧЕСТВЕННЫЕ ТЕХНОЛОГИИ, ПРОИЗВОДСТВА, УСЛУГИ ПОЗВОЛЯЮТ ОБЕСПЕЧИВАТЬ СУВЕРЕНИТЕТ СТРАНЫ СЕГОДНЯ И ЯВЛЯЮТСЯ ЗАЛОГОМ УСПЕШНОГО БУДУЩЕГО. </a:t>
            </a:r>
            <a:endParaRPr lang="en-US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96166" y="2177046"/>
            <a:ext cx="6829667" cy="4529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9" descr="https://static.tildacdn.com/tild3464-6334-4039-b362-316432663862/1_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4" t="19412" r="17945" b="8119"/>
          <a:stretch/>
        </p:blipFill>
        <p:spPr bwMode="auto">
          <a:xfrm>
            <a:off x="9283808" y="2595542"/>
            <a:ext cx="2653099" cy="178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https://st32.stpulscen.ru/images/product/336/600/859_big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5" r="5804"/>
          <a:stretch/>
        </p:blipFill>
        <p:spPr bwMode="auto">
          <a:xfrm>
            <a:off x="7210075" y="2305530"/>
            <a:ext cx="1818640" cy="160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s://sun9-46.userapi.com/impg/OHLgMSWiBSRhm0i0xW42FVToRjs8_F0iMQp0Jw/efxHO_auDVE.jpg?size=604x310&amp;quality=95&amp;sign=85e9568876e68a9ebf3f6cb7716c1f1d&amp;type=alb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087" y="155946"/>
            <a:ext cx="3590953" cy="184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https://www.atomic-energy.ru/files/images/2021/04/000021_1617631932_435823_big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332" y="4646450"/>
            <a:ext cx="3590953" cy="200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0512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я\Desktop\scale_12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80"/>
            <a:ext cx="12192000" cy="686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magiyatut.ru/wp-content/uploads/semy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H="1" flipV="1">
            <a:off x="124392" y="320080"/>
            <a:ext cx="4320" cy="6402805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Группа 7"/>
          <p:cNvGrpSpPr/>
          <p:nvPr/>
        </p:nvGrpSpPr>
        <p:grpSpPr>
          <a:xfrm>
            <a:off x="87448" y="188463"/>
            <a:ext cx="11956980" cy="6536962"/>
            <a:chOff x="87448" y="188463"/>
            <a:chExt cx="11956980" cy="6536962"/>
          </a:xfrm>
        </p:grpSpPr>
        <p:cxnSp>
          <p:nvCxnSpPr>
            <p:cNvPr id="10" name="Прямая соединительная линия 9"/>
            <p:cNvCxnSpPr/>
            <p:nvPr/>
          </p:nvCxnSpPr>
          <p:spPr>
            <a:xfrm flipH="1" flipV="1">
              <a:off x="124392" y="320080"/>
              <a:ext cx="4320" cy="6402805"/>
            </a:xfrm>
            <a:prstGeom prst="line">
              <a:avLst/>
            </a:prstGeom>
            <a:ln w="76200">
              <a:solidFill>
                <a:srgbClr val="037C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Группа 10"/>
            <p:cNvGrpSpPr/>
            <p:nvPr/>
          </p:nvGrpSpPr>
          <p:grpSpPr>
            <a:xfrm>
              <a:off x="87448" y="188463"/>
              <a:ext cx="11956980" cy="6536962"/>
              <a:chOff x="87448" y="188463"/>
              <a:chExt cx="11956980" cy="6536962"/>
            </a:xfrm>
          </p:grpSpPr>
          <p:pic>
            <p:nvPicPr>
              <p:cNvPr id="12" name="Рисунок 1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819" b="49495"/>
              <a:stretch/>
            </p:blipFill>
            <p:spPr>
              <a:xfrm>
                <a:off x="860382" y="188463"/>
                <a:ext cx="2846427" cy="263234"/>
              </a:xfrm>
              <a:prstGeom prst="rect">
                <a:avLst/>
              </a:prstGeom>
            </p:spPr>
          </p:pic>
          <p:pic>
            <p:nvPicPr>
              <p:cNvPr id="13" name="Рисунок 12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927" b="-10806"/>
              <a:stretch/>
            </p:blipFill>
            <p:spPr>
              <a:xfrm>
                <a:off x="10260045" y="231623"/>
                <a:ext cx="1266937" cy="420232"/>
              </a:xfrm>
              <a:prstGeom prst="rect">
                <a:avLst/>
              </a:prstGeom>
            </p:spPr>
          </p:pic>
          <p:cxnSp>
            <p:nvCxnSpPr>
              <p:cNvPr id="14" name="Прямая соединительная линия 13"/>
              <p:cNvCxnSpPr/>
              <p:nvPr/>
            </p:nvCxnSpPr>
            <p:spPr>
              <a:xfrm>
                <a:off x="3302000" y="307863"/>
                <a:ext cx="6913880" cy="12217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Прямая соединительная линия 14"/>
              <p:cNvCxnSpPr/>
              <p:nvPr/>
            </p:nvCxnSpPr>
            <p:spPr>
              <a:xfrm>
                <a:off x="124392" y="6685361"/>
                <a:ext cx="11881939" cy="2459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Прямая соединительная линия 15"/>
              <p:cNvCxnSpPr/>
              <p:nvPr/>
            </p:nvCxnSpPr>
            <p:spPr>
              <a:xfrm>
                <a:off x="87448" y="320080"/>
                <a:ext cx="623753" cy="0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Прямая соединительная линия 16"/>
              <p:cNvCxnSpPr/>
              <p:nvPr/>
            </p:nvCxnSpPr>
            <p:spPr>
              <a:xfrm flipH="1" flipV="1">
                <a:off x="12006331" y="322620"/>
                <a:ext cx="4320" cy="6402805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Прямая соединительная линия 17"/>
              <p:cNvCxnSpPr/>
              <p:nvPr/>
            </p:nvCxnSpPr>
            <p:spPr>
              <a:xfrm>
                <a:off x="11565255" y="320080"/>
                <a:ext cx="479173" cy="4616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0" name="Параллелограмм 19"/>
          <p:cNvSpPr/>
          <p:nvPr/>
        </p:nvSpPr>
        <p:spPr>
          <a:xfrm>
            <a:off x="-619231" y="4397930"/>
            <a:ext cx="10191856" cy="1091089"/>
          </a:xfrm>
          <a:prstGeom prst="parallelogram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КАЧЕСТВО – ЭТО ПОКАЗАТЕЛЬ </a:t>
            </a:r>
          </a:p>
          <a:p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СОЦИАЛЬНОГО ЗДОРОВЬЯ И БЛАГОПОЛУЧИЯ </a:t>
            </a:r>
          </a:p>
        </p:txBody>
      </p: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2289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2" descr="http://ww1.prweb.com/prfiles/2015/08/18/12910472/bigstock-Young-happy-couple-8742733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6"/>
          <a:stretch/>
        </p:blipFill>
        <p:spPr bwMode="auto">
          <a:xfrm>
            <a:off x="3160902" y="-11590"/>
            <a:ext cx="9031098" cy="686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ww1.prweb.com/prfiles/2015/08/18/12910472/bigstock-Young-happy-couple-8742733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1"/>
          <a:stretch/>
        </p:blipFill>
        <p:spPr bwMode="auto">
          <a:xfrm>
            <a:off x="-2177" y="0"/>
            <a:ext cx="3243217" cy="686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7305509"/>
            <a:ext cx="6842103" cy="5876501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3438908" y="4175749"/>
            <a:ext cx="8386074" cy="1815882"/>
          </a:xfrm>
          <a:prstGeom prst="rect">
            <a:avLst/>
          </a:prstGeom>
          <a:solidFill>
            <a:srgbClr val="FFFFFF">
              <a:alpha val="52157"/>
            </a:srgb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rgbClr val="0E7E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E7E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КАЧЕСТВО</a:t>
            </a:r>
            <a:r>
              <a:rPr lang="ru-RU" sz="2800" b="1" dirty="0">
                <a:solidFill>
                  <a:srgbClr val="0E7E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E7E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r>
              <a:rPr lang="ru-RU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способность характеристик продукции (системы, процесса) удовлетворить требования потребителей                 и других заинтересованных сторон.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38" name="Picture 22" descr="https://i.pinimg.com/originals/9c/9b/59/9c9b592a1f5d76ec07541b52949ad4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314" y="1041092"/>
            <a:ext cx="1601292" cy="106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6"/>
          <a:srcRect l="2843" t="11981" r="6431" b="10117"/>
          <a:stretch/>
        </p:blipFill>
        <p:spPr>
          <a:xfrm>
            <a:off x="7837783" y="598025"/>
            <a:ext cx="2068323" cy="1771552"/>
          </a:xfrm>
          <a:prstGeom prst="rect">
            <a:avLst/>
          </a:prstGeom>
        </p:spPr>
      </p:pic>
      <p:pic>
        <p:nvPicPr>
          <p:cNvPr id="24" name="Picture 17" descr="https://belkaru.ru/user-files/sites/2190/2021/10/09c8db5360b3f76e9b5f73cbdc406415.jpe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7" t="2379" r="11287" b="8416"/>
          <a:stretch/>
        </p:blipFill>
        <p:spPr bwMode="auto">
          <a:xfrm>
            <a:off x="3628508" y="1795634"/>
            <a:ext cx="1584926" cy="95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1" descr="https://agro-tm.ru/wp-content/uploads/8/c/5/8c5f19dc01776af321651205e2e1009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094" y="1544576"/>
            <a:ext cx="3104747" cy="228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s://avatars.mds.yandex.net/get-eda/3454897/7d472a6c44c7cdde9d395ff7065eee44/1200x1200nocrop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3" t="8132" r="13944" b="8134"/>
          <a:stretch/>
        </p:blipFill>
        <p:spPr bwMode="auto">
          <a:xfrm rot="20983826">
            <a:off x="4634172" y="539565"/>
            <a:ext cx="1099951" cy="144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1" name="Picture 15" descr="https://www.cmp24.ru/images/prodacts/sourse/11749/11749048_dvuhkamernyiy-holodilnik-atlant-4524-080-nd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4" r="32987"/>
          <a:stretch/>
        </p:blipFill>
        <p:spPr bwMode="auto">
          <a:xfrm>
            <a:off x="5793824" y="451697"/>
            <a:ext cx="1110809" cy="296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papik.pro/uploads/posts/2021-12/1639226431_32-papik-pro-p-klipart-moloko-36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2" t="11528" r="23516" b="12500"/>
          <a:stretch/>
        </p:blipFill>
        <p:spPr bwMode="auto">
          <a:xfrm>
            <a:off x="4015517" y="815359"/>
            <a:ext cx="727554" cy="103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2"/>
          <a:srcRect l="17747" t="2368" r="15325"/>
          <a:stretch/>
        </p:blipFill>
        <p:spPr>
          <a:xfrm rot="20844884">
            <a:off x="4929601" y="1790843"/>
            <a:ext cx="1046875" cy="157580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550591">
            <a:off x="3133049" y="1270914"/>
            <a:ext cx="865526" cy="945512"/>
          </a:xfrm>
          <a:prstGeom prst="rect">
            <a:avLst/>
          </a:prstGeom>
        </p:spPr>
      </p:pic>
      <p:pic>
        <p:nvPicPr>
          <p:cNvPr id="9228" name="Picture 12" descr="https://www.aroma-butik.ru/images/categories/goods_full/belita_viteks_krem_dnevnoy_dlya_suhoy_i_chuvstvitelnoy_koji_Dead_Sea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2" t="29136" r="5601" b="22598"/>
          <a:stretch/>
        </p:blipFill>
        <p:spPr bwMode="auto">
          <a:xfrm rot="279981">
            <a:off x="3365616" y="2744491"/>
            <a:ext cx="1259457" cy="67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5" name="Picture 19" descr="https://top-fon.com/uploads/posts/2023-01/thumbs/1674649136_top-fon-com-p-kartoshka-fon-dlya-prezentatsii-138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875" b="91375" l="4625" r="99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9503">
            <a:off x="6588798" y="1534630"/>
            <a:ext cx="2307502" cy="230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Группа 35"/>
          <p:cNvGrpSpPr/>
          <p:nvPr/>
        </p:nvGrpSpPr>
        <p:grpSpPr>
          <a:xfrm>
            <a:off x="87448" y="188463"/>
            <a:ext cx="11956980" cy="6536962"/>
            <a:chOff x="87448" y="188463"/>
            <a:chExt cx="11956980" cy="6536962"/>
          </a:xfrm>
        </p:grpSpPr>
        <p:cxnSp>
          <p:nvCxnSpPr>
            <p:cNvPr id="37" name="Прямая соединительная линия 36"/>
            <p:cNvCxnSpPr/>
            <p:nvPr/>
          </p:nvCxnSpPr>
          <p:spPr>
            <a:xfrm flipH="1" flipV="1">
              <a:off x="124392" y="320080"/>
              <a:ext cx="4320" cy="6402805"/>
            </a:xfrm>
            <a:prstGeom prst="line">
              <a:avLst/>
            </a:prstGeom>
            <a:ln w="76200">
              <a:solidFill>
                <a:srgbClr val="037C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Группа 37"/>
            <p:cNvGrpSpPr/>
            <p:nvPr/>
          </p:nvGrpSpPr>
          <p:grpSpPr>
            <a:xfrm>
              <a:off x="87448" y="188463"/>
              <a:ext cx="11956980" cy="6536962"/>
              <a:chOff x="87448" y="188463"/>
              <a:chExt cx="11956980" cy="6536962"/>
            </a:xfrm>
          </p:grpSpPr>
          <p:pic>
            <p:nvPicPr>
              <p:cNvPr id="39" name="Рисунок 38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819" b="49495"/>
              <a:stretch/>
            </p:blipFill>
            <p:spPr>
              <a:xfrm>
                <a:off x="860382" y="188463"/>
                <a:ext cx="2846427" cy="263234"/>
              </a:xfrm>
              <a:prstGeom prst="rect">
                <a:avLst/>
              </a:prstGeom>
            </p:spPr>
          </p:pic>
          <p:pic>
            <p:nvPicPr>
              <p:cNvPr id="40" name="Рисунок 39"/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927" b="-10806"/>
              <a:stretch/>
            </p:blipFill>
            <p:spPr>
              <a:xfrm>
                <a:off x="10260045" y="231623"/>
                <a:ext cx="1266937" cy="420232"/>
              </a:xfrm>
              <a:prstGeom prst="rect">
                <a:avLst/>
              </a:prstGeom>
            </p:spPr>
          </p:pic>
          <p:cxnSp>
            <p:nvCxnSpPr>
              <p:cNvPr id="41" name="Прямая соединительная линия 40"/>
              <p:cNvCxnSpPr/>
              <p:nvPr/>
            </p:nvCxnSpPr>
            <p:spPr>
              <a:xfrm>
                <a:off x="3302000" y="307863"/>
                <a:ext cx="6913880" cy="12217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/>
              <p:cNvCxnSpPr/>
              <p:nvPr/>
            </p:nvCxnSpPr>
            <p:spPr>
              <a:xfrm>
                <a:off x="124392" y="6685361"/>
                <a:ext cx="11881939" cy="2459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/>
              <p:cNvCxnSpPr/>
              <p:nvPr/>
            </p:nvCxnSpPr>
            <p:spPr>
              <a:xfrm>
                <a:off x="87448" y="320080"/>
                <a:ext cx="623753" cy="0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Прямая соединительная линия 43"/>
              <p:cNvCxnSpPr/>
              <p:nvPr/>
            </p:nvCxnSpPr>
            <p:spPr>
              <a:xfrm flipH="1" flipV="1">
                <a:off x="12006331" y="322620"/>
                <a:ext cx="4320" cy="6402805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Прямая соединительная линия 44"/>
              <p:cNvCxnSpPr/>
              <p:nvPr/>
            </p:nvCxnSpPr>
            <p:spPr>
              <a:xfrm>
                <a:off x="11565255" y="320080"/>
                <a:ext cx="479173" cy="4616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4211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Прямая соединительная линия 13"/>
          <p:cNvCxnSpPr/>
          <p:nvPr/>
        </p:nvCxnSpPr>
        <p:spPr>
          <a:xfrm>
            <a:off x="206905" y="5019306"/>
            <a:ext cx="6300575" cy="17513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6166" y="1400860"/>
            <a:ext cx="680095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КАЖДЫЙ ГРАЖДАНИН ДОЛЖЕН ОСОЗНАВАТЬ:</a:t>
            </a:r>
          </a:p>
          <a:p>
            <a:endParaRPr lang="ru-RU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БЛАГОСОСТОЯНИЕ СТРАНЫ, </a:t>
            </a:r>
          </a:p>
          <a:p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 КОТОРОГО ЗАВИСИТ ЛИЧНАЯ УДОВЛЕТВОРЕННОСТЬ КАЧЕСТВОМ ЖИЗНИ, ОБЕСПЕЧИВАЕТСЯ ЭФФЕКТИВНОСТЬЮ ЕГО ТРУДА.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96166" y="1253121"/>
            <a:ext cx="6300575" cy="1751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698" name="Picture 2" descr="https://www.bezirksverband-hannover.de/media/images/image/131_1_verb-konzept-baumpfl-sh-4040413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335" y="-4453"/>
            <a:ext cx="55746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7819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640" y="2951713"/>
            <a:ext cx="4164342" cy="3576643"/>
          </a:xfrm>
          <a:prstGeom prst="rect">
            <a:avLst/>
          </a:prstGeom>
        </p:spPr>
      </p:pic>
      <p:pic>
        <p:nvPicPr>
          <p:cNvPr id="3087" name="Picture 15" descr="https://top-fon.com/uploads/posts/2023-01/1674795192_top-fon-com-p-tekhnologiya-fon-prezentatsii-24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" y="7707"/>
            <a:ext cx="12188430" cy="6855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Google Shape;297;p30"/>
          <p:cNvSpPr/>
          <p:nvPr/>
        </p:nvSpPr>
        <p:spPr>
          <a:xfrm>
            <a:off x="1605018" y="2814808"/>
            <a:ext cx="12111244" cy="1139510"/>
          </a:xfrm>
          <a:prstGeom prst="parallelogram">
            <a:avLst>
              <a:gd name="adj" fmla="val 55975"/>
            </a:avLst>
          </a:prstGeom>
          <a:gradFill>
            <a:gsLst>
              <a:gs pos="0">
                <a:srgbClr val="07A907"/>
              </a:gs>
              <a:gs pos="100000">
                <a:srgbClr val="0E7E0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gradFill>
                <a:gsLst>
                  <a:gs pos="0">
                    <a:srgbClr val="0E7E02"/>
                  </a:gs>
                  <a:gs pos="74000">
                    <a:srgbClr val="92D050"/>
                  </a:gs>
                  <a:gs pos="83000">
                    <a:srgbClr val="79C979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endParaRPr>
          </a:p>
        </p:txBody>
      </p:sp>
      <p:sp>
        <p:nvSpPr>
          <p:cNvPr id="25" name="Google Shape;298;p30"/>
          <p:cNvSpPr/>
          <p:nvPr/>
        </p:nvSpPr>
        <p:spPr>
          <a:xfrm>
            <a:off x="2951644" y="740591"/>
            <a:ext cx="6993722" cy="950781"/>
          </a:xfrm>
          <a:prstGeom prst="parallelogram">
            <a:avLst>
              <a:gd name="adj" fmla="val 55975"/>
            </a:avLst>
          </a:prstGeom>
          <a:gradFill>
            <a:gsLst>
              <a:gs pos="0">
                <a:srgbClr val="07A907"/>
              </a:gs>
              <a:gs pos="100000">
                <a:schemeClr val="accent5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gradFill>
                <a:gsLst>
                  <a:gs pos="0">
                    <a:srgbClr val="0E7E02"/>
                  </a:gs>
                  <a:gs pos="74000">
                    <a:srgbClr val="92D050"/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endParaRPr>
          </a:p>
        </p:txBody>
      </p:sp>
      <p:sp>
        <p:nvSpPr>
          <p:cNvPr id="27" name="Google Shape;299;p30"/>
          <p:cNvSpPr/>
          <p:nvPr/>
        </p:nvSpPr>
        <p:spPr>
          <a:xfrm>
            <a:off x="-1528015" y="1809136"/>
            <a:ext cx="12503864" cy="905466"/>
          </a:xfrm>
          <a:prstGeom prst="parallelogram">
            <a:avLst>
              <a:gd name="adj" fmla="val 55975"/>
            </a:avLst>
          </a:prstGeom>
          <a:gradFill>
            <a:gsLst>
              <a:gs pos="0">
                <a:srgbClr val="07A907"/>
              </a:gs>
              <a:gs pos="100000">
                <a:schemeClr val="accent5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gradFill>
                <a:gsLst>
                  <a:gs pos="0">
                    <a:srgbClr val="0E7E02"/>
                  </a:gs>
                  <a:gs pos="74000">
                    <a:srgbClr val="92D050"/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87448" y="188463"/>
            <a:ext cx="11956980" cy="6536962"/>
            <a:chOff x="87448" y="188463"/>
            <a:chExt cx="11956980" cy="6536962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flipH="1" flipV="1">
              <a:off x="124392" y="320080"/>
              <a:ext cx="4320" cy="6402805"/>
            </a:xfrm>
            <a:prstGeom prst="line">
              <a:avLst/>
            </a:prstGeom>
            <a:ln w="76200">
              <a:solidFill>
                <a:srgbClr val="037C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Группа 2"/>
            <p:cNvGrpSpPr/>
            <p:nvPr/>
          </p:nvGrpSpPr>
          <p:grpSpPr>
            <a:xfrm>
              <a:off x="87448" y="188463"/>
              <a:ext cx="11956980" cy="6536962"/>
              <a:chOff x="87448" y="188463"/>
              <a:chExt cx="11956980" cy="6536962"/>
            </a:xfrm>
          </p:grpSpPr>
          <p:pic>
            <p:nvPicPr>
              <p:cNvPr id="5" name="Рисунок 4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819" b="49495"/>
              <a:stretch/>
            </p:blipFill>
            <p:spPr>
              <a:xfrm>
                <a:off x="860382" y="188463"/>
                <a:ext cx="2846427" cy="263234"/>
              </a:xfrm>
              <a:prstGeom prst="rect">
                <a:avLst/>
              </a:prstGeom>
            </p:spPr>
          </p:pic>
          <p:pic>
            <p:nvPicPr>
              <p:cNvPr id="6" name="Рисунок 5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927" b="-10806"/>
              <a:stretch/>
            </p:blipFill>
            <p:spPr>
              <a:xfrm>
                <a:off x="10260045" y="231623"/>
                <a:ext cx="1266937" cy="420232"/>
              </a:xfrm>
              <a:prstGeom prst="rect">
                <a:avLst/>
              </a:prstGeom>
            </p:spPr>
          </p:pic>
          <p:cxnSp>
            <p:nvCxnSpPr>
              <p:cNvPr id="11" name="Прямая соединительная линия 10"/>
              <p:cNvCxnSpPr/>
              <p:nvPr/>
            </p:nvCxnSpPr>
            <p:spPr>
              <a:xfrm>
                <a:off x="3302000" y="307863"/>
                <a:ext cx="6913880" cy="12217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Прямая соединительная линия 13"/>
              <p:cNvCxnSpPr/>
              <p:nvPr/>
            </p:nvCxnSpPr>
            <p:spPr>
              <a:xfrm>
                <a:off x="124392" y="6685361"/>
                <a:ext cx="11881939" cy="2459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Прямая соединительная линия 21"/>
              <p:cNvCxnSpPr/>
              <p:nvPr/>
            </p:nvCxnSpPr>
            <p:spPr>
              <a:xfrm>
                <a:off x="87448" y="320080"/>
                <a:ext cx="623753" cy="0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Прямая соединительная линия 25"/>
              <p:cNvCxnSpPr/>
              <p:nvPr/>
            </p:nvCxnSpPr>
            <p:spPr>
              <a:xfrm flipH="1" flipV="1">
                <a:off x="12006331" y="322620"/>
                <a:ext cx="4320" cy="6402805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Прямая соединительная линия 29"/>
              <p:cNvCxnSpPr/>
              <p:nvPr/>
            </p:nvCxnSpPr>
            <p:spPr>
              <a:xfrm>
                <a:off x="11565255" y="320080"/>
                <a:ext cx="479173" cy="4616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8855254"/>
              </p:ext>
            </p:extLst>
          </p:nvPr>
        </p:nvGraphicFramePr>
        <p:xfrm>
          <a:off x="10304184" y="5475348"/>
          <a:ext cx="1312863" cy="130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0" name="CorelDRAW" r:id="rId9" imgW="1312749" imgH="1307831" progId="CorelDraw.Graphic.21">
                  <p:embed/>
                </p:oleObj>
              </mc:Choice>
              <mc:Fallback>
                <p:oleObj name="CorelDRAW" r:id="rId9" imgW="1312749" imgH="1307831" progId="CorelDraw.Graphic.21">
                  <p:embed/>
                  <p:pic>
                    <p:nvPicPr>
                      <p:cNvPr id="13" name="Объект 12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304184" y="5475348"/>
                        <a:ext cx="1312863" cy="1308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Google Shape;306;p30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3706809" y="906611"/>
            <a:ext cx="558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ГОТОВИТСЯ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92397" y="1940752"/>
            <a:ext cx="10015114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УКАЗ ПРЕЗИДЕНТА РЕСПУБЛИКИ БЕЛАРУСЬ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606697" y="3117813"/>
            <a:ext cx="10676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«О ГОСУДАРСТВЕННОМ ЗНАКЕ КАЧЕСТВА»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32836" y="4181484"/>
            <a:ext cx="2100019" cy="2254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Рисунок 27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5930" y="4200829"/>
            <a:ext cx="2066925" cy="2238375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3653393" y="5204714"/>
            <a:ext cx="106764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– ИЗОБРАЖЕНИЕ </a:t>
            </a:r>
          </a:p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ГОСУДАРСТВЕННОГО ЗНАКА КАЧЕСТВА</a:t>
            </a:r>
          </a:p>
        </p:txBody>
      </p:sp>
    </p:spTree>
    <p:extLst>
      <p:ext uri="{BB962C8B-B14F-4D97-AF65-F5344CB8AC3E}">
        <p14:creationId xmlns:p14="http://schemas.microsoft.com/office/powerpoint/2010/main" val="16324880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19" b="49495"/>
          <a:stretch/>
        </p:blipFill>
        <p:spPr>
          <a:xfrm>
            <a:off x="860382" y="188463"/>
            <a:ext cx="2846427" cy="2632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27" b="-10806"/>
          <a:stretch/>
        </p:blipFill>
        <p:spPr>
          <a:xfrm>
            <a:off x="10260045" y="231623"/>
            <a:ext cx="1266937" cy="420232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3302000" y="307863"/>
            <a:ext cx="6913880" cy="12217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24392" y="6685361"/>
            <a:ext cx="11881939" cy="2459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 flipV="1">
            <a:off x="124392" y="320080"/>
            <a:ext cx="4320" cy="6402805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87448" y="320080"/>
            <a:ext cx="623753" cy="0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Прямая соединительная линия 25"/>
          <p:cNvCxnSpPr/>
          <p:nvPr/>
        </p:nvCxnSpPr>
        <p:spPr>
          <a:xfrm flipH="1" flipV="1">
            <a:off x="12006331" y="322620"/>
            <a:ext cx="4320" cy="6402805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640" y="2951713"/>
            <a:ext cx="4164342" cy="3576643"/>
          </a:xfrm>
          <a:prstGeom prst="rect">
            <a:avLst/>
          </a:prstGeom>
        </p:spPr>
      </p:pic>
      <p:cxnSp>
        <p:nvCxnSpPr>
          <p:cNvPr id="30" name="Прямая соединительная линия 29"/>
          <p:cNvCxnSpPr/>
          <p:nvPr/>
        </p:nvCxnSpPr>
        <p:spPr>
          <a:xfrm>
            <a:off x="11565255" y="320080"/>
            <a:ext cx="479173" cy="4616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1392640"/>
              </p:ext>
            </p:extLst>
          </p:nvPr>
        </p:nvGraphicFramePr>
        <p:xfrm>
          <a:off x="10512119" y="5220256"/>
          <a:ext cx="1312863" cy="130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94" name="CorelDRAW" r:id="rId8" imgW="1312749" imgH="1307831" progId="CorelDraw.Graphic.21">
                  <p:embed/>
                </p:oleObj>
              </mc:Choice>
              <mc:Fallback>
                <p:oleObj name="CorelDRAW" r:id="rId8" imgW="1312749" imgH="1307831" progId="CorelDraw.Graphic.21">
                  <p:embed/>
                  <p:pic>
                    <p:nvPicPr>
                      <p:cNvPr id="13" name="Объект 12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512119" y="5220256"/>
                        <a:ext cx="1312863" cy="1308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Google Shape;131;p15"/>
          <p:cNvSpPr txBox="1">
            <a:spLocks/>
          </p:cNvSpPr>
          <p:nvPr/>
        </p:nvSpPr>
        <p:spPr>
          <a:xfrm>
            <a:off x="711200" y="759560"/>
            <a:ext cx="10641741" cy="442124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0" indent="0" algn="just" fontAlgn="base">
              <a:spcAft>
                <a:spcPts val="500"/>
              </a:spcAft>
              <a:buNone/>
            </a:pP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	«Качество давно стало стилем жизни белорусов, национальной чертой, а теперь станет символом всех начинаний. В нашу жизнь вернется добрая традиция присваивать почетный знак лучшим производителям товаров и услуг. Его первые обладатели войдут                   в историю независимой Беларуси».</a:t>
            </a:r>
            <a:endParaRPr lang="ru-RU" sz="11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6200" indent="0" algn="just" fontAlgn="base">
              <a:buNone/>
            </a:pP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	«Этот исторический период дал старт нашему национальному развитию. Теперь вы понимаете, почему я «цепляюсь»                                за то советское время: если бы не было того советского времени,                  не было бы самых современных и новых образцов. Загубить все – проще, но на базе чего мы бы создавали новые, прогрессивные образцы? Этой базы бы не было. Умные люди сохраняют и развивают все то, что накоплено прежними поколениями. Мы это сделали».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908334" y="5490423"/>
            <a:ext cx="77012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4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Президент Республики Беларусь А.Г. Лукашенко.</a:t>
            </a:r>
          </a:p>
        </p:txBody>
      </p:sp>
    </p:spTree>
    <p:extLst>
      <p:ext uri="{BB962C8B-B14F-4D97-AF65-F5344CB8AC3E}">
        <p14:creationId xmlns:p14="http://schemas.microsoft.com/office/powerpoint/2010/main" val="23208403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Прямая соединительная линия 13"/>
          <p:cNvCxnSpPr/>
          <p:nvPr/>
        </p:nvCxnSpPr>
        <p:spPr>
          <a:xfrm>
            <a:off x="217644" y="5273306"/>
            <a:ext cx="6300575" cy="17513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6905" y="2010361"/>
            <a:ext cx="615325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ГОСУДАРСТВЕННЫЙ ЗНАК КАЧЕСТВА СССР ВВЕДЕН В ДЕЙСТВИЕ</a:t>
            </a:r>
          </a:p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 АПРЕЛЯ 1967 Г. </a:t>
            </a:r>
          </a:p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ЦЕЛЯХ СТИМУЛИРОВАНИЯ ПОВЫШЕНИЯ КАЧЕСТВА </a:t>
            </a:r>
          </a:p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ЭФФЕКТИВНОСТИ ОБЩЕСТВЕННОГО ПРОИЗВОДСТВА.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206905" y="1507121"/>
            <a:ext cx="6300575" cy="1751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746" name="Picture 2" descr="https://abali.ru/wp-content/uploads/2010/12/znak_kachestva_sss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1" y="984300"/>
            <a:ext cx="4816474" cy="472977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37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Прямая соединительная линия 13"/>
          <p:cNvCxnSpPr/>
          <p:nvPr/>
        </p:nvCxnSpPr>
        <p:spPr>
          <a:xfrm>
            <a:off x="206905" y="4838331"/>
            <a:ext cx="6584420" cy="0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6166" y="2454973"/>
            <a:ext cx="690827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ПЕРВЫМ ГОСУДАРСТВЕННЫЙ </a:t>
            </a:r>
          </a:p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ЗНАК КАЧЕСТВА В БССР ПОЛУЧИЛА ПРОДУКЦИЯ БЕЛАЗА – </a:t>
            </a:r>
          </a:p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КАРЬЕРНЫЙ САМОСВАЛ </a:t>
            </a:r>
          </a:p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БЕЛАЗ 540.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96166" y="2300871"/>
            <a:ext cx="6595159" cy="1751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794" name="Picture 2" descr="https://2013.f.a0z.ru/07/14-3201399-belaz-548a-ai-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343" y="3668283"/>
            <a:ext cx="4972657" cy="318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https://i.pinimg.com/originals/65/22/19/652219ec5c4e314d33b021ec3013fbc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2"/>
          <a:stretch/>
        </p:blipFill>
        <p:spPr bwMode="auto">
          <a:xfrm>
            <a:off x="7211948" y="3019"/>
            <a:ext cx="4980052" cy="366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364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i01.fotocdn.net/s212/57d25e00b1facea3/public_pin_l/279013142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0"/>
          <a:stretch/>
        </p:blipFill>
        <p:spPr bwMode="auto">
          <a:xfrm>
            <a:off x="0" y="-28574"/>
            <a:ext cx="12192000" cy="688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Группа 32"/>
          <p:cNvGrpSpPr/>
          <p:nvPr/>
        </p:nvGrpSpPr>
        <p:grpSpPr>
          <a:xfrm>
            <a:off x="87448" y="188463"/>
            <a:ext cx="11956980" cy="6536962"/>
            <a:chOff x="87448" y="188463"/>
            <a:chExt cx="11956980" cy="6536962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 flipH="1" flipV="1">
              <a:off x="124392" y="320080"/>
              <a:ext cx="4320" cy="6402805"/>
            </a:xfrm>
            <a:prstGeom prst="line">
              <a:avLst/>
            </a:prstGeom>
            <a:ln w="76200">
              <a:solidFill>
                <a:srgbClr val="037C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Группа 35"/>
            <p:cNvGrpSpPr/>
            <p:nvPr/>
          </p:nvGrpSpPr>
          <p:grpSpPr>
            <a:xfrm>
              <a:off x="87448" y="188463"/>
              <a:ext cx="11956980" cy="6536962"/>
              <a:chOff x="87448" y="188463"/>
              <a:chExt cx="11956980" cy="6536962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819" b="49495"/>
              <a:stretch/>
            </p:blipFill>
            <p:spPr>
              <a:xfrm>
                <a:off x="860382" y="188463"/>
                <a:ext cx="2846427" cy="263234"/>
              </a:xfrm>
              <a:prstGeom prst="rect">
                <a:avLst/>
              </a:prstGeom>
            </p:spPr>
          </p:pic>
          <p:pic>
            <p:nvPicPr>
              <p:cNvPr id="38" name="Рисунок 3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927" b="-10806"/>
              <a:stretch/>
            </p:blipFill>
            <p:spPr>
              <a:xfrm>
                <a:off x="10260045" y="231623"/>
                <a:ext cx="1266937" cy="420232"/>
              </a:xfrm>
              <a:prstGeom prst="rect">
                <a:avLst/>
              </a:prstGeom>
            </p:spPr>
          </p:pic>
          <p:cxnSp>
            <p:nvCxnSpPr>
              <p:cNvPr id="39" name="Прямая соединительная линия 38"/>
              <p:cNvCxnSpPr/>
              <p:nvPr/>
            </p:nvCxnSpPr>
            <p:spPr>
              <a:xfrm>
                <a:off x="3302000" y="307863"/>
                <a:ext cx="6913880" cy="12217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/>
              <p:cNvCxnSpPr/>
              <p:nvPr/>
            </p:nvCxnSpPr>
            <p:spPr>
              <a:xfrm>
                <a:off x="124392" y="6685361"/>
                <a:ext cx="11881939" cy="2459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/>
              <p:cNvCxnSpPr/>
              <p:nvPr/>
            </p:nvCxnSpPr>
            <p:spPr>
              <a:xfrm>
                <a:off x="87448" y="320080"/>
                <a:ext cx="623753" cy="0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/>
              <p:cNvCxnSpPr/>
              <p:nvPr/>
            </p:nvCxnSpPr>
            <p:spPr>
              <a:xfrm flipH="1" flipV="1">
                <a:off x="12006331" y="322620"/>
                <a:ext cx="4320" cy="6402805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/>
              <p:cNvCxnSpPr/>
              <p:nvPr/>
            </p:nvCxnSpPr>
            <p:spPr>
              <a:xfrm>
                <a:off x="11565255" y="320080"/>
                <a:ext cx="479173" cy="4616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7305509"/>
            <a:ext cx="6842103" cy="5876501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0" y="1935519"/>
            <a:ext cx="12192000" cy="2554545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19050">
                  <a:solidFill>
                    <a:schemeClr val="tx1"/>
                  </a:solidFill>
                </a:ln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НАЧАЛО 1978 ГОДА В БССР ГОСУДАРСТВЕННЫЙ ЗНАК КАЧЕСТВА </a:t>
            </a:r>
          </a:p>
          <a:p>
            <a:pPr algn="ctr"/>
            <a:r>
              <a:rPr lang="ru-RU" sz="4000" b="1" dirty="0">
                <a:ln w="19050">
                  <a:solidFill>
                    <a:schemeClr val="tx1"/>
                  </a:solidFill>
                </a:ln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ИМЕЛИ 2,8 ТЫС. ИЗДЕЛИЙ, ИЗ НИХ 1,9 ТЫС. – ТОВАРЫ НАРОДНОГО ПОТРЕБЛЕНИЯ</a:t>
            </a:r>
            <a:endParaRPr lang="en-US" sz="4000" b="1" dirty="0">
              <a:ln w="19050">
                <a:solidFill>
                  <a:schemeClr val="tx1"/>
                </a:solidFill>
              </a:ln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7266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Прямая соединительная линия 13"/>
          <p:cNvCxnSpPr/>
          <p:nvPr/>
        </p:nvCxnSpPr>
        <p:spPr>
          <a:xfrm>
            <a:off x="5719975" y="1456956"/>
            <a:ext cx="6300575" cy="17513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6905" y="347652"/>
            <a:ext cx="118041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ПРИСВОЕНИЕ ГОСУДАРСТВЕННОГО ЗНАКА КАЧЕСТВА СУВЕРЕННОЙ БЕЛАРУСИ МОЖЕТ ПРЕТЕНДОВАТЬ: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206905" y="1317643"/>
            <a:ext cx="6300575" cy="1751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844" name="Picture 4" descr="https://st32.stpulscen.ru/images/product/336/600/853_bi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15" y="1627011"/>
            <a:ext cx="3384935" cy="253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6" descr="https://belaz.by/upload/iblock/9e5/IMG_0443_mi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352" y="2151033"/>
            <a:ext cx="3113246" cy="254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8" name="Picture 8" descr="https://avatars.dzeninfra.ru/get-zen_doc/4387796/pub_637b59fd37ae4a10d1116539_637b5a0e4bb2cb4466bce4e8/scale_120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128" y="2549545"/>
            <a:ext cx="3725902" cy="252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67916" y="4426935"/>
            <a:ext cx="3165859" cy="646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ОАО «МТЗ» </a:t>
            </a:r>
          </a:p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ru-RU" sz="1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(трактор </a:t>
            </a:r>
            <a:r>
              <a:rPr lang="en-US" sz="1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Belarus</a:t>
            </a:r>
            <a:r>
              <a:rPr lang="ru-RU" sz="1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16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567325" y="4824792"/>
            <a:ext cx="4170891" cy="1234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ОАО «БЕЛАЗ» – </a:t>
            </a:r>
          </a:p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управляющая компания холдинга</a:t>
            </a:r>
          </a:p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«БЕЛАЗ-ХОЛДИНГ» </a:t>
            </a:r>
          </a:p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ru-RU" sz="1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(карьерный самосвал БЕЛАЗ 7513)</a:t>
            </a:r>
            <a:endParaRPr lang="en-US" sz="16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898127" y="5163233"/>
            <a:ext cx="3876675" cy="1234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ОАО «МАЗ» – </a:t>
            </a:r>
          </a:p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управляющая компания </a:t>
            </a:r>
          </a:p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холдинга «БЕЛАВТОМАЗ» </a:t>
            </a:r>
          </a:p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ru-RU" sz="1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(автомобиль-самосвал МАЗ-65262</a:t>
            </a:r>
            <a:r>
              <a:rPr lang="en-US" sz="1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1444506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Прямая соединительная линия 13"/>
          <p:cNvCxnSpPr/>
          <p:nvPr/>
        </p:nvCxnSpPr>
        <p:spPr>
          <a:xfrm>
            <a:off x="5719975" y="1456956"/>
            <a:ext cx="6300575" cy="17513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6905" y="347652"/>
            <a:ext cx="118041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ПРИСВОЕНИЕ ГОСУДАРСТВЕННОГО ЗНАКА КАЧЕСТВА СУВЕРЕННОЙ БЕЛАРУСИ МОЖЕТ ПРЕТЕНДОВАТЬ: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206905" y="1317643"/>
            <a:ext cx="6300575" cy="1751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823" name="Picture 7" descr="https://miiira.com/wp-content/uploads/2021/01/Biznes-tsent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410" y="3364606"/>
            <a:ext cx="3779367" cy="254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834640" y="3639383"/>
            <a:ext cx="3165859" cy="1539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ОАО «ИНТЕГРАЛ» – управляющая компания холдинга «ИНТЕГРАЛ» (линейка лавинных фотодиодов)</a:t>
            </a:r>
            <a:endParaRPr lang="en-US" sz="16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924299" y="5271278"/>
            <a:ext cx="4591050" cy="646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КУП «Молочный гостинец» </a:t>
            </a:r>
          </a:p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ru-RU" sz="1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(молочная продукция в ассортименте</a:t>
            </a:r>
            <a:endParaRPr lang="en-US" sz="16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13" y="2369327"/>
            <a:ext cx="3702559" cy="898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8191639" y="6000016"/>
            <a:ext cx="3828911" cy="385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Другие белорусские компании</a:t>
            </a:r>
            <a:endParaRPr lang="en-US" sz="16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" descr="https://sun9-78.userapi.com/impg/KPs1PLM1Dqmk-OBuTyi_20UFkU0mGw0UOtz2lQ/5ZNqZ9-Ui4Y.jpg?size=1280x925&amp;quality=96&amp;sign=5dfde14841dc159e276648e3ef99a2af&amp;c_uniq_tag=ME0miL57g2-fHWNRoCRbVqtfFaqbkVuEHaxnaIPPnCU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558" y="2630475"/>
            <a:ext cx="3524531" cy="254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29069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19" b="49495"/>
          <a:stretch/>
        </p:blipFill>
        <p:spPr>
          <a:xfrm>
            <a:off x="860382" y="188463"/>
            <a:ext cx="2846427" cy="2632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27" b="-10806"/>
          <a:stretch/>
        </p:blipFill>
        <p:spPr>
          <a:xfrm>
            <a:off x="10260045" y="231623"/>
            <a:ext cx="1266937" cy="420232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3302000" y="307863"/>
            <a:ext cx="6913880" cy="12217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24392" y="6685361"/>
            <a:ext cx="11881939" cy="2459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 flipV="1">
            <a:off x="124392" y="320080"/>
            <a:ext cx="4320" cy="6402805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87448" y="320080"/>
            <a:ext cx="623753" cy="0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Прямая соединительная линия 25"/>
          <p:cNvCxnSpPr/>
          <p:nvPr/>
        </p:nvCxnSpPr>
        <p:spPr>
          <a:xfrm flipH="1" flipV="1">
            <a:off x="12006331" y="322620"/>
            <a:ext cx="4320" cy="6402805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640" y="2951713"/>
            <a:ext cx="4164342" cy="3576643"/>
          </a:xfrm>
          <a:prstGeom prst="rect">
            <a:avLst/>
          </a:prstGeom>
        </p:spPr>
      </p:pic>
      <p:cxnSp>
        <p:nvCxnSpPr>
          <p:cNvPr id="30" name="Прямая соединительная линия 29"/>
          <p:cNvCxnSpPr/>
          <p:nvPr/>
        </p:nvCxnSpPr>
        <p:spPr>
          <a:xfrm>
            <a:off x="11565255" y="320080"/>
            <a:ext cx="479173" cy="4616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459414"/>
              </p:ext>
            </p:extLst>
          </p:nvPr>
        </p:nvGraphicFramePr>
        <p:xfrm>
          <a:off x="10512119" y="5220256"/>
          <a:ext cx="1312863" cy="130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9" name="CorelDRAW" r:id="rId8" imgW="1312749" imgH="1307831" progId="CorelDraw.Graphic.21">
                  <p:embed/>
                </p:oleObj>
              </mc:Choice>
              <mc:Fallback>
                <p:oleObj name="CorelDRAW" r:id="rId8" imgW="1312749" imgH="1307831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512119" y="5220256"/>
                        <a:ext cx="1312863" cy="1308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Google Shape;131;p15"/>
          <p:cNvSpPr txBox="1">
            <a:spLocks/>
          </p:cNvSpPr>
          <p:nvPr/>
        </p:nvSpPr>
        <p:spPr>
          <a:xfrm>
            <a:off x="734536" y="1640294"/>
            <a:ext cx="10661649" cy="300037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0" indent="0" algn="just" fontAlgn="base">
              <a:buNone/>
            </a:pP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	«</a:t>
            </a:r>
            <a:r>
              <a:rPr lang="ru-RU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БЕЛАЗы</a:t>
            </a: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, МТЗ, МАЗ и так далее – не могут                       не иметь знака качества на какой-то свой товар.               Но этот товар должен быть уникальным, он должен быть конкурентоспособным на международных рынках».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694973" y="4740034"/>
            <a:ext cx="77012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4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Президент Республики Беларусь А.Г. Лукашенко.</a:t>
            </a:r>
          </a:p>
        </p:txBody>
      </p:sp>
    </p:spTree>
    <p:extLst>
      <p:ext uri="{BB962C8B-B14F-4D97-AF65-F5344CB8AC3E}">
        <p14:creationId xmlns:p14="http://schemas.microsoft.com/office/powerpoint/2010/main" val="15002039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Прямая соединительная линия 13"/>
          <p:cNvCxnSpPr/>
          <p:nvPr/>
        </p:nvCxnSpPr>
        <p:spPr>
          <a:xfrm>
            <a:off x="243791" y="4724031"/>
            <a:ext cx="11632670" cy="369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243791" y="2222600"/>
            <a:ext cx="846205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САМООБРАЗОВАНИЕ,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СОБСТВЕННОЕ ЗДОРОВЬЕ,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ЗАНЯТИЕ СПОРТОМ,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КУЛЬТУРА ОТДЫХА, СЕМЕЙНЫХ ОТНОШЕНИЙ,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БЛАГОУСТРОЙСТВО ТЕРРИТОРИИ И ДР.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243791" y="1538871"/>
            <a:ext cx="11643409" cy="137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468385" y="497919"/>
            <a:ext cx="1110970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ОБЛАСТИ, В КОТОРЫХ ТОЛЬКО САМ ЧЕЛОВЕК МОЖЕТ УЛУЧШИТЬ ПОКАЗАТЕЛЬ КАЧЕСТВА:</a:t>
            </a:r>
          </a:p>
        </p:txBody>
      </p:sp>
      <p:pic>
        <p:nvPicPr>
          <p:cNvPr id="36866" name="Picture 2" descr="https://static.life.ru/publications/2022/6/1/1485824953273.18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4896271"/>
            <a:ext cx="2369212" cy="158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6" descr="https://catherineasquithgallery.com/uploads/posts/2021-03/1615820765_37-p-fon-zozh-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153" y="4896271"/>
            <a:ext cx="2809358" cy="158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2" name="Picture 8" descr="https://sportishka.com/uploads/posts/2022-03/1648644388_10-sportishka-com-p-zanyatiya-fizicheskoi-kulturoi-i-sportom-s-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511" y="4896271"/>
            <a:ext cx="2368545" cy="158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4" name="Picture 10" descr="https://catherineasquithgallery.com/uploads/posts/2023-02/1676520500_catherineasquithgallery-com-p-semya-na-zelenom-fone-14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56" y="4896271"/>
            <a:ext cx="2371009" cy="158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6" name="Picture 12" descr="https://klike.net/uploads/posts/2022-10/1665896147_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065" y="4896271"/>
            <a:ext cx="2367436" cy="158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874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640" y="2951713"/>
            <a:ext cx="4164342" cy="3576643"/>
          </a:xfrm>
          <a:prstGeom prst="rect">
            <a:avLst/>
          </a:prstGeom>
        </p:spPr>
      </p:pic>
      <p:pic>
        <p:nvPicPr>
          <p:cNvPr id="3087" name="Picture 15" descr="https://top-fon.com/uploads/posts/2023-01/1674795192_top-fon-com-p-tekhnologiya-fon-prezentatsii-2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" y="7707"/>
            <a:ext cx="12188430" cy="6855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Google Shape;297;p30"/>
          <p:cNvSpPr/>
          <p:nvPr/>
        </p:nvSpPr>
        <p:spPr>
          <a:xfrm>
            <a:off x="944880" y="4242992"/>
            <a:ext cx="12111244" cy="1531429"/>
          </a:xfrm>
          <a:prstGeom prst="parallelogram">
            <a:avLst>
              <a:gd name="adj" fmla="val 55975"/>
            </a:avLst>
          </a:prstGeom>
          <a:gradFill>
            <a:gsLst>
              <a:gs pos="0">
                <a:srgbClr val="07A907"/>
              </a:gs>
              <a:gs pos="100000">
                <a:srgbClr val="0E7E0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gradFill>
                <a:gsLst>
                  <a:gs pos="0">
                    <a:srgbClr val="0E7E02"/>
                  </a:gs>
                  <a:gs pos="74000">
                    <a:srgbClr val="92D050"/>
                  </a:gs>
                  <a:gs pos="83000">
                    <a:srgbClr val="79C979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endParaRPr>
          </a:p>
        </p:txBody>
      </p:sp>
      <p:sp>
        <p:nvSpPr>
          <p:cNvPr id="25" name="Google Shape;298;p30"/>
          <p:cNvSpPr/>
          <p:nvPr/>
        </p:nvSpPr>
        <p:spPr>
          <a:xfrm>
            <a:off x="2951644" y="2521766"/>
            <a:ext cx="6993722" cy="1589464"/>
          </a:xfrm>
          <a:prstGeom prst="parallelogram">
            <a:avLst>
              <a:gd name="adj" fmla="val 55975"/>
            </a:avLst>
          </a:prstGeom>
          <a:gradFill>
            <a:gsLst>
              <a:gs pos="0">
                <a:srgbClr val="07A907"/>
              </a:gs>
              <a:gs pos="100000">
                <a:schemeClr val="accent5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gradFill>
                <a:gsLst>
                  <a:gs pos="0">
                    <a:srgbClr val="0E7E02"/>
                  </a:gs>
                  <a:gs pos="74000">
                    <a:srgbClr val="92D050"/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endParaRPr>
          </a:p>
        </p:txBody>
      </p:sp>
      <p:sp>
        <p:nvSpPr>
          <p:cNvPr id="27" name="Google Shape;299;p30"/>
          <p:cNvSpPr/>
          <p:nvPr/>
        </p:nvSpPr>
        <p:spPr>
          <a:xfrm>
            <a:off x="-1610351" y="793048"/>
            <a:ext cx="12503864" cy="1535733"/>
          </a:xfrm>
          <a:prstGeom prst="parallelogram">
            <a:avLst>
              <a:gd name="adj" fmla="val 55975"/>
            </a:avLst>
          </a:prstGeom>
          <a:gradFill>
            <a:gsLst>
              <a:gs pos="0">
                <a:srgbClr val="07A907"/>
              </a:gs>
              <a:gs pos="100000">
                <a:schemeClr val="accent5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gradFill>
                <a:gsLst>
                  <a:gs pos="0">
                    <a:srgbClr val="0E7E02"/>
                  </a:gs>
                  <a:gs pos="74000">
                    <a:srgbClr val="92D050"/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87448" y="188463"/>
            <a:ext cx="11956980" cy="6536962"/>
            <a:chOff x="87448" y="188463"/>
            <a:chExt cx="11956980" cy="6536962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flipH="1" flipV="1">
              <a:off x="124392" y="320080"/>
              <a:ext cx="4320" cy="6402805"/>
            </a:xfrm>
            <a:prstGeom prst="line">
              <a:avLst/>
            </a:prstGeom>
            <a:ln w="76200">
              <a:solidFill>
                <a:srgbClr val="037C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Группа 2"/>
            <p:cNvGrpSpPr/>
            <p:nvPr/>
          </p:nvGrpSpPr>
          <p:grpSpPr>
            <a:xfrm>
              <a:off x="87448" y="188463"/>
              <a:ext cx="11956980" cy="6536962"/>
              <a:chOff x="87448" y="188463"/>
              <a:chExt cx="11956980" cy="6536962"/>
            </a:xfrm>
          </p:grpSpPr>
          <p:pic>
            <p:nvPicPr>
              <p:cNvPr id="5" name="Рисунок 4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819" b="49495"/>
              <a:stretch/>
            </p:blipFill>
            <p:spPr>
              <a:xfrm>
                <a:off x="860382" y="188463"/>
                <a:ext cx="2846427" cy="263234"/>
              </a:xfrm>
              <a:prstGeom prst="rect">
                <a:avLst/>
              </a:prstGeom>
            </p:spPr>
          </p:pic>
          <p:pic>
            <p:nvPicPr>
              <p:cNvPr id="6" name="Рисунок 5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927" b="-10806"/>
              <a:stretch/>
            </p:blipFill>
            <p:spPr>
              <a:xfrm>
                <a:off x="10260045" y="231623"/>
                <a:ext cx="1266937" cy="420232"/>
              </a:xfrm>
              <a:prstGeom prst="rect">
                <a:avLst/>
              </a:prstGeom>
            </p:spPr>
          </p:pic>
          <p:cxnSp>
            <p:nvCxnSpPr>
              <p:cNvPr id="11" name="Прямая соединительная линия 10"/>
              <p:cNvCxnSpPr/>
              <p:nvPr/>
            </p:nvCxnSpPr>
            <p:spPr>
              <a:xfrm>
                <a:off x="3302000" y="307863"/>
                <a:ext cx="6913880" cy="12217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Прямая соединительная линия 13"/>
              <p:cNvCxnSpPr/>
              <p:nvPr/>
            </p:nvCxnSpPr>
            <p:spPr>
              <a:xfrm>
                <a:off x="124392" y="6685361"/>
                <a:ext cx="11881939" cy="2459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Прямая соединительная линия 21"/>
              <p:cNvCxnSpPr/>
              <p:nvPr/>
            </p:nvCxnSpPr>
            <p:spPr>
              <a:xfrm>
                <a:off x="87448" y="320080"/>
                <a:ext cx="623753" cy="0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Прямая соединительная линия 25"/>
              <p:cNvCxnSpPr/>
              <p:nvPr/>
            </p:nvCxnSpPr>
            <p:spPr>
              <a:xfrm flipH="1" flipV="1">
                <a:off x="12006331" y="322620"/>
                <a:ext cx="4320" cy="6402805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Прямая соединительная линия 29"/>
              <p:cNvCxnSpPr/>
              <p:nvPr/>
            </p:nvCxnSpPr>
            <p:spPr>
              <a:xfrm>
                <a:off x="11565255" y="320080"/>
                <a:ext cx="479173" cy="4616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8855254"/>
              </p:ext>
            </p:extLst>
          </p:nvPr>
        </p:nvGraphicFramePr>
        <p:xfrm>
          <a:off x="10304184" y="5475348"/>
          <a:ext cx="1312863" cy="130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3" name="CorelDRAW" r:id="rId8" imgW="1312749" imgH="1307831" progId="CorelDraw.Graphic.21">
                  <p:embed/>
                </p:oleObj>
              </mc:Choice>
              <mc:Fallback>
                <p:oleObj name="CorelDRAW" r:id="rId8" imgW="1312749" imgH="1307831" progId="CorelDraw.Graphic.21">
                  <p:embed/>
                  <p:pic>
                    <p:nvPicPr>
                      <p:cNvPr id="35" name="Объект 34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304184" y="5475348"/>
                        <a:ext cx="1312863" cy="1308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Google Shape;306;p30"/>
          <p:cNvSpPr txBox="1">
            <a:spLocks noGrp="1"/>
          </p:cNvSpPr>
          <p:nvPr>
            <p:ph type="sldNum" idx="12"/>
          </p:nvPr>
        </p:nvSpPr>
        <p:spPr>
          <a:xfrm>
            <a:off x="8557525" y="0"/>
            <a:ext cx="4341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3552511" y="3034559"/>
            <a:ext cx="558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27 ноября 2023 г. № 375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21783" y="1185165"/>
            <a:ext cx="10015114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УКАЗ ПРЕЗИДЕНТА РЕСПУБЛИКИ БЕЛАРУСЬ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636358" y="4366491"/>
            <a:ext cx="9987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«ОБ ОБЪЯВЛЕНИИ 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2024 ГОДА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ГОДОМ КАЧЕСТВА»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5160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s://dagpravda.ru/wp-content/uploads/2022/02/media56.ru_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13"/>
          <a:stretch/>
        </p:blipFill>
        <p:spPr bwMode="auto">
          <a:xfrm>
            <a:off x="0" y="7488"/>
            <a:ext cx="12192000" cy="684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Группа 32"/>
          <p:cNvGrpSpPr/>
          <p:nvPr/>
        </p:nvGrpSpPr>
        <p:grpSpPr>
          <a:xfrm>
            <a:off x="87448" y="188463"/>
            <a:ext cx="11956980" cy="6536962"/>
            <a:chOff x="87448" y="188463"/>
            <a:chExt cx="11956980" cy="6536962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 flipH="1" flipV="1">
              <a:off x="124392" y="320080"/>
              <a:ext cx="4320" cy="6402805"/>
            </a:xfrm>
            <a:prstGeom prst="line">
              <a:avLst/>
            </a:prstGeom>
            <a:ln w="76200">
              <a:solidFill>
                <a:srgbClr val="037C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Группа 35"/>
            <p:cNvGrpSpPr/>
            <p:nvPr/>
          </p:nvGrpSpPr>
          <p:grpSpPr>
            <a:xfrm>
              <a:off x="87448" y="188463"/>
              <a:ext cx="11956980" cy="6536962"/>
              <a:chOff x="87448" y="188463"/>
              <a:chExt cx="11956980" cy="6536962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819" b="49495"/>
              <a:stretch/>
            </p:blipFill>
            <p:spPr>
              <a:xfrm>
                <a:off x="860382" y="188463"/>
                <a:ext cx="2846427" cy="263234"/>
              </a:xfrm>
              <a:prstGeom prst="rect">
                <a:avLst/>
              </a:prstGeom>
            </p:spPr>
          </p:pic>
          <p:pic>
            <p:nvPicPr>
              <p:cNvPr id="38" name="Рисунок 3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927" b="-10806"/>
              <a:stretch/>
            </p:blipFill>
            <p:spPr>
              <a:xfrm>
                <a:off x="10260045" y="231623"/>
                <a:ext cx="1266937" cy="420232"/>
              </a:xfrm>
              <a:prstGeom prst="rect">
                <a:avLst/>
              </a:prstGeom>
            </p:spPr>
          </p:pic>
          <p:cxnSp>
            <p:nvCxnSpPr>
              <p:cNvPr id="39" name="Прямая соединительная линия 38"/>
              <p:cNvCxnSpPr/>
              <p:nvPr/>
            </p:nvCxnSpPr>
            <p:spPr>
              <a:xfrm>
                <a:off x="3302000" y="307863"/>
                <a:ext cx="6913880" cy="12217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/>
              <p:cNvCxnSpPr/>
              <p:nvPr/>
            </p:nvCxnSpPr>
            <p:spPr>
              <a:xfrm>
                <a:off x="124392" y="6685361"/>
                <a:ext cx="11881939" cy="2459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/>
              <p:cNvCxnSpPr/>
              <p:nvPr/>
            </p:nvCxnSpPr>
            <p:spPr>
              <a:xfrm>
                <a:off x="87448" y="320080"/>
                <a:ext cx="623753" cy="0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/>
              <p:cNvCxnSpPr/>
              <p:nvPr/>
            </p:nvCxnSpPr>
            <p:spPr>
              <a:xfrm flipH="1" flipV="1">
                <a:off x="12006331" y="322620"/>
                <a:ext cx="4320" cy="6402805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/>
              <p:cNvCxnSpPr/>
              <p:nvPr/>
            </p:nvCxnSpPr>
            <p:spPr>
              <a:xfrm>
                <a:off x="11565255" y="320080"/>
                <a:ext cx="479173" cy="4616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7305509"/>
            <a:ext cx="6842103" cy="5876501"/>
          </a:xfrm>
          <a:prstGeom prst="rect">
            <a:avLst/>
          </a:prstGeom>
        </p:spPr>
      </p:pic>
      <p:sp>
        <p:nvSpPr>
          <p:cNvPr id="19" name="Параллелограмм 18"/>
          <p:cNvSpPr/>
          <p:nvPr/>
        </p:nvSpPr>
        <p:spPr>
          <a:xfrm>
            <a:off x="-1029051" y="1061430"/>
            <a:ext cx="12833892" cy="1166336"/>
          </a:xfrm>
          <a:prstGeom prst="parallelogram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2700">
                  <a:solidFill>
                    <a:schemeClr val="tx1"/>
                  </a:solidFill>
                </a:ln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БЕЛАРУСИ СОЗДАНЫ УСЛОВИЯ ДЛЯ ДАЛЬНЕЙШЕГО </a:t>
            </a:r>
            <a:endParaRPr lang="en-US" sz="2800" b="1" dirty="0">
              <a:ln w="12700">
                <a:solidFill>
                  <a:schemeClr val="tx1"/>
                </a:solidFill>
              </a:ln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b="1" dirty="0">
                <a:ln w="12700">
                  <a:solidFill>
                    <a:schemeClr val="tx1"/>
                  </a:solidFill>
                </a:ln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ПОВЫШЕНИЯ УРОВНЯ И КАЧЕСТВА ЖИЗНИ НАСЕЛЕНИЯ</a:t>
            </a:r>
          </a:p>
        </p:txBody>
      </p:sp>
    </p:spTree>
    <p:extLst>
      <p:ext uri="{BB962C8B-B14F-4D97-AF65-F5344CB8AC3E}">
        <p14:creationId xmlns:p14="http://schemas.microsoft.com/office/powerpoint/2010/main" val="40534865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4925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19" b="49495"/>
          <a:stretch/>
        </p:blipFill>
        <p:spPr>
          <a:xfrm>
            <a:off x="860382" y="188463"/>
            <a:ext cx="2846427" cy="2632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27" b="-10806"/>
          <a:stretch/>
        </p:blipFill>
        <p:spPr>
          <a:xfrm>
            <a:off x="10260045" y="231623"/>
            <a:ext cx="1266937" cy="420232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3302000" y="307863"/>
            <a:ext cx="6913880" cy="12217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24392" y="6685361"/>
            <a:ext cx="11881939" cy="2459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 flipV="1">
            <a:off x="124392" y="320080"/>
            <a:ext cx="4320" cy="6402805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87448" y="320080"/>
            <a:ext cx="623753" cy="0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Прямая соединительная линия 25"/>
          <p:cNvCxnSpPr/>
          <p:nvPr/>
        </p:nvCxnSpPr>
        <p:spPr>
          <a:xfrm flipH="1" flipV="1">
            <a:off x="12006331" y="322620"/>
            <a:ext cx="4320" cy="6402805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640" y="2951713"/>
            <a:ext cx="4164342" cy="3576643"/>
          </a:xfrm>
          <a:prstGeom prst="rect">
            <a:avLst/>
          </a:prstGeom>
        </p:spPr>
      </p:pic>
      <p:cxnSp>
        <p:nvCxnSpPr>
          <p:cNvPr id="30" name="Прямая соединительная линия 29"/>
          <p:cNvCxnSpPr/>
          <p:nvPr/>
        </p:nvCxnSpPr>
        <p:spPr>
          <a:xfrm>
            <a:off x="11565255" y="320080"/>
            <a:ext cx="479173" cy="4616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4683699"/>
              </p:ext>
            </p:extLst>
          </p:nvPr>
        </p:nvGraphicFramePr>
        <p:xfrm>
          <a:off x="10512119" y="5220256"/>
          <a:ext cx="1312863" cy="130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0" name="CorelDRAW" r:id="rId8" imgW="1312749" imgH="1307831" progId="CorelDraw.Graphic.21">
                  <p:embed/>
                </p:oleObj>
              </mc:Choice>
              <mc:Fallback>
                <p:oleObj name="CorelDRAW" r:id="rId8" imgW="1312749" imgH="1307831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512119" y="5220256"/>
                        <a:ext cx="1312863" cy="1308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Google Shape;131;p15"/>
          <p:cNvSpPr txBox="1">
            <a:spLocks/>
          </p:cNvSpPr>
          <p:nvPr/>
        </p:nvSpPr>
        <p:spPr>
          <a:xfrm>
            <a:off x="711201" y="1472774"/>
            <a:ext cx="10699749" cy="300037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0" indent="0" algn="just" fontAlgn="base">
              <a:buNone/>
            </a:pP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	«Мы видим возрастающий спрос на ценности социального государства... Возвращение к этим ценностям – вопрос качества жизни людей: духовной сферы, экономического благополучия, социальной справедливости. Все здесь взаимосвязано».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864043" y="4719380"/>
            <a:ext cx="77012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4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Президент Республики Беларусь А.Г. Лукашенко.</a:t>
            </a:r>
          </a:p>
        </p:txBody>
      </p:sp>
    </p:spTree>
    <p:extLst>
      <p:ext uri="{BB962C8B-B14F-4D97-AF65-F5344CB8AC3E}">
        <p14:creationId xmlns:p14="http://schemas.microsoft.com/office/powerpoint/2010/main" val="2078237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Прямая соединительная линия 13"/>
          <p:cNvCxnSpPr/>
          <p:nvPr/>
        </p:nvCxnSpPr>
        <p:spPr>
          <a:xfrm>
            <a:off x="307291" y="4724031"/>
            <a:ext cx="11632670" cy="369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243791" y="2079725"/>
            <a:ext cx="1163267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непрерывно развиваться, получать знания;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следить за своим здоровьем;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проводить досуг культурно;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поддерживать хорошую физическую форму;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жить в семейном согласии и мире с окружающими людьми.</a:t>
            </a:r>
          </a:p>
        </p:txBody>
      </p:sp>
      <p:pic>
        <p:nvPicPr>
          <p:cNvPr id="38914" name="Picture 2" descr="https://allaboutourladies.ru/wp-content/uploads/2021/01/tonus-osn-1536x102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8"/>
          <a:stretch/>
        </p:blipFill>
        <p:spPr bwMode="auto">
          <a:xfrm>
            <a:off x="-9525" y="4908366"/>
            <a:ext cx="2485994" cy="157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294591" y="1538871"/>
            <a:ext cx="11643409" cy="137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" y="574119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ЖИТЬ И РАБОТАТЬ ПО ПРИНЦИПАМ КАЧЕСТВА = </a:t>
            </a:r>
          </a:p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НАХОДИТЬСЯ В ПОСТОЯННОМ ЛИЧНОМ СОВЕРШЕНСТВОВАНИИ:</a:t>
            </a:r>
          </a:p>
        </p:txBody>
      </p:sp>
      <p:pic>
        <p:nvPicPr>
          <p:cNvPr id="38922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619" y="4887568"/>
            <a:ext cx="2572719" cy="160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24" name="Picture 12" descr="https://sportishka.com/uploads/posts/2021-11/1636968193_18-sportishka-com-p-utrennyaya-zaryadka-dlya-detei-fitnes-kras-1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338" y="4907512"/>
            <a:ext cx="2372226" cy="1581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7" name="Picture 1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"/>
          <a:stretch/>
        </p:blipFill>
        <p:spPr bwMode="auto">
          <a:xfrm>
            <a:off x="9776524" y="4908368"/>
            <a:ext cx="2421714" cy="158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31" name="Picture 19" descr="https://get.wallhere.com/photo/doctor-patient-tonometer-pressure-measurement-hands-white-background-103286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603" y="4908367"/>
            <a:ext cx="2342572" cy="1568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0424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19" b="49495"/>
          <a:stretch/>
        </p:blipFill>
        <p:spPr>
          <a:xfrm>
            <a:off x="860382" y="188463"/>
            <a:ext cx="2846427" cy="2632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27" b="-10806"/>
          <a:stretch/>
        </p:blipFill>
        <p:spPr>
          <a:xfrm>
            <a:off x="10260045" y="231623"/>
            <a:ext cx="1266937" cy="420232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3302000" y="307863"/>
            <a:ext cx="6913880" cy="12217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24392" y="6685361"/>
            <a:ext cx="11881939" cy="2459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 flipV="1">
            <a:off x="124392" y="320080"/>
            <a:ext cx="4320" cy="6402805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87448" y="320080"/>
            <a:ext cx="623753" cy="0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Прямая соединительная линия 25"/>
          <p:cNvCxnSpPr/>
          <p:nvPr/>
        </p:nvCxnSpPr>
        <p:spPr>
          <a:xfrm flipH="1" flipV="1">
            <a:off x="12006331" y="322620"/>
            <a:ext cx="4320" cy="6402805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640" y="2951713"/>
            <a:ext cx="4164342" cy="3576643"/>
          </a:xfrm>
          <a:prstGeom prst="rect">
            <a:avLst/>
          </a:prstGeom>
        </p:spPr>
      </p:pic>
      <p:cxnSp>
        <p:nvCxnSpPr>
          <p:cNvPr id="30" name="Прямая соединительная линия 29"/>
          <p:cNvCxnSpPr/>
          <p:nvPr/>
        </p:nvCxnSpPr>
        <p:spPr>
          <a:xfrm>
            <a:off x="11565255" y="320080"/>
            <a:ext cx="479173" cy="4616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0186426"/>
              </p:ext>
            </p:extLst>
          </p:nvPr>
        </p:nvGraphicFramePr>
        <p:xfrm>
          <a:off x="10512119" y="5220256"/>
          <a:ext cx="1312863" cy="130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6" name="CorelDRAW" r:id="rId8" imgW="1312749" imgH="1307831" progId="CorelDraw.Graphic.21">
                  <p:embed/>
                </p:oleObj>
              </mc:Choice>
              <mc:Fallback>
                <p:oleObj name="CorelDRAW" r:id="rId8" imgW="1312749" imgH="1307831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512119" y="5220256"/>
                        <a:ext cx="1312863" cy="1308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Google Shape;131;p15"/>
          <p:cNvSpPr txBox="1">
            <a:spLocks/>
          </p:cNvSpPr>
          <p:nvPr/>
        </p:nvSpPr>
        <p:spPr>
          <a:xfrm>
            <a:off x="704423" y="1565062"/>
            <a:ext cx="10783154" cy="300037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0" indent="0" algn="just" fontAlgn="base">
              <a:buNone/>
            </a:pP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	«Люди должны видеть, что это Год качества.                    И наше жесточайшее требование к качеству жизни людей, к самим себе, комплекс мероприятий – должно быть видно, что в стране идет Год качества и когда он закончится, вот его результат».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793143" y="4725536"/>
            <a:ext cx="77012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4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Президент Республики Беларусь А.Г. Лукашенко.</a:t>
            </a:r>
          </a:p>
        </p:txBody>
      </p:sp>
    </p:spTree>
    <p:extLst>
      <p:ext uri="{BB962C8B-B14F-4D97-AF65-F5344CB8AC3E}">
        <p14:creationId xmlns:p14="http://schemas.microsoft.com/office/powerpoint/2010/main" val="23860752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6" name="Picture 6" descr="https://wp-s.ru/wallpapers/11/6/520103389172242/svet-solnca-letnej-trav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96"/>
          <a:stretch/>
        </p:blipFill>
        <p:spPr bwMode="auto">
          <a:xfrm>
            <a:off x="-59614" y="0"/>
            <a:ext cx="12251614" cy="685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Группа 32"/>
          <p:cNvGrpSpPr/>
          <p:nvPr/>
        </p:nvGrpSpPr>
        <p:grpSpPr>
          <a:xfrm>
            <a:off x="87448" y="188463"/>
            <a:ext cx="11956980" cy="6536962"/>
            <a:chOff x="87448" y="188463"/>
            <a:chExt cx="11956980" cy="6536962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 flipH="1" flipV="1">
              <a:off x="124392" y="320080"/>
              <a:ext cx="4320" cy="6402805"/>
            </a:xfrm>
            <a:prstGeom prst="line">
              <a:avLst/>
            </a:prstGeom>
            <a:ln w="76200">
              <a:solidFill>
                <a:srgbClr val="037C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Группа 35"/>
            <p:cNvGrpSpPr/>
            <p:nvPr/>
          </p:nvGrpSpPr>
          <p:grpSpPr>
            <a:xfrm>
              <a:off x="87448" y="188463"/>
              <a:ext cx="11956980" cy="6536962"/>
              <a:chOff x="87448" y="188463"/>
              <a:chExt cx="11956980" cy="6536962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819" b="49495"/>
              <a:stretch/>
            </p:blipFill>
            <p:spPr>
              <a:xfrm>
                <a:off x="860382" y="188463"/>
                <a:ext cx="2846427" cy="263234"/>
              </a:xfrm>
              <a:prstGeom prst="rect">
                <a:avLst/>
              </a:prstGeom>
            </p:spPr>
          </p:pic>
          <p:pic>
            <p:nvPicPr>
              <p:cNvPr id="38" name="Рисунок 3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927" b="-10806"/>
              <a:stretch/>
            </p:blipFill>
            <p:spPr>
              <a:xfrm>
                <a:off x="10260045" y="231623"/>
                <a:ext cx="1266937" cy="420232"/>
              </a:xfrm>
              <a:prstGeom prst="rect">
                <a:avLst/>
              </a:prstGeom>
            </p:spPr>
          </p:pic>
          <p:cxnSp>
            <p:nvCxnSpPr>
              <p:cNvPr id="39" name="Прямая соединительная линия 38"/>
              <p:cNvCxnSpPr/>
              <p:nvPr/>
            </p:nvCxnSpPr>
            <p:spPr>
              <a:xfrm>
                <a:off x="3302000" y="307863"/>
                <a:ext cx="6913880" cy="12217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/>
              <p:cNvCxnSpPr/>
              <p:nvPr/>
            </p:nvCxnSpPr>
            <p:spPr>
              <a:xfrm>
                <a:off x="124392" y="6685361"/>
                <a:ext cx="11881939" cy="2459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/>
              <p:cNvCxnSpPr/>
              <p:nvPr/>
            </p:nvCxnSpPr>
            <p:spPr>
              <a:xfrm>
                <a:off x="87448" y="320080"/>
                <a:ext cx="623753" cy="0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/>
              <p:cNvCxnSpPr/>
              <p:nvPr/>
            </p:nvCxnSpPr>
            <p:spPr>
              <a:xfrm flipH="1" flipV="1">
                <a:off x="12006331" y="322620"/>
                <a:ext cx="4320" cy="6402805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/>
              <p:cNvCxnSpPr/>
              <p:nvPr/>
            </p:nvCxnSpPr>
            <p:spPr>
              <a:xfrm>
                <a:off x="11565255" y="320080"/>
                <a:ext cx="479173" cy="4616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7305509"/>
            <a:ext cx="6842103" cy="5876501"/>
          </a:xfrm>
          <a:prstGeom prst="rect">
            <a:avLst/>
          </a:prstGeom>
        </p:spPr>
      </p:pic>
      <p:sp>
        <p:nvSpPr>
          <p:cNvPr id="19" name="Параллелограмм 18"/>
          <p:cNvSpPr/>
          <p:nvPr/>
        </p:nvSpPr>
        <p:spPr>
          <a:xfrm>
            <a:off x="-1818075" y="3521482"/>
            <a:ext cx="15768536" cy="1933992"/>
          </a:xfrm>
          <a:prstGeom prst="parallelogram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2700">
                  <a:solidFill>
                    <a:schemeClr val="tx1"/>
                  </a:solidFill>
                </a:ln>
                <a:solidFill>
                  <a:srgbClr val="07A90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БЛАГОПОЛУЧИЕ ЗАВИСИТ ОТ ТОГО, </a:t>
            </a:r>
            <a:r>
              <a:rPr lang="ru-RU" sz="3200" b="1" dirty="0">
                <a:ln w="12700">
                  <a:solidFill>
                    <a:schemeClr val="tx1"/>
                  </a:solidFill>
                </a:ln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НАСКОЛЬКО ЭФФЕКТИВНО, ТВОРЧЕСКИ И РЕЗУЛЬТАТИВНО </a:t>
            </a:r>
          </a:p>
          <a:p>
            <a:pPr algn="ctr"/>
            <a:r>
              <a:rPr lang="ru-RU" sz="3200" b="1" dirty="0">
                <a:ln w="12700">
                  <a:solidFill>
                    <a:schemeClr val="tx1"/>
                  </a:solidFill>
                </a:ln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БУДЕТ ТРУДИТЬСЯ</a:t>
            </a:r>
            <a:r>
              <a:rPr lang="ru-RU" sz="3200" b="1" dirty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КАЖДЫЙ ИЗ НАС</a:t>
            </a:r>
          </a:p>
        </p:txBody>
      </p:sp>
    </p:spTree>
    <p:extLst>
      <p:ext uri="{BB962C8B-B14F-4D97-AF65-F5344CB8AC3E}">
        <p14:creationId xmlns:p14="http://schemas.microsoft.com/office/powerpoint/2010/main" val="26629523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19" b="49495"/>
          <a:stretch/>
        </p:blipFill>
        <p:spPr>
          <a:xfrm>
            <a:off x="860382" y="188463"/>
            <a:ext cx="2846427" cy="2632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27" b="-10806"/>
          <a:stretch/>
        </p:blipFill>
        <p:spPr>
          <a:xfrm>
            <a:off x="10260045" y="231623"/>
            <a:ext cx="1266937" cy="420232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3302000" y="307863"/>
            <a:ext cx="6913880" cy="12217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24392" y="6685361"/>
            <a:ext cx="11881939" cy="2459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 flipV="1">
            <a:off x="124392" y="320080"/>
            <a:ext cx="4320" cy="6402805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87448" y="320080"/>
            <a:ext cx="623753" cy="0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Прямая соединительная линия 25"/>
          <p:cNvCxnSpPr/>
          <p:nvPr/>
        </p:nvCxnSpPr>
        <p:spPr>
          <a:xfrm flipH="1" flipV="1">
            <a:off x="12006331" y="322620"/>
            <a:ext cx="4320" cy="6402805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640" y="2951713"/>
            <a:ext cx="4164342" cy="3576643"/>
          </a:xfrm>
          <a:prstGeom prst="rect">
            <a:avLst/>
          </a:prstGeom>
        </p:spPr>
      </p:pic>
      <p:cxnSp>
        <p:nvCxnSpPr>
          <p:cNvPr id="30" name="Прямая соединительная линия 29"/>
          <p:cNvCxnSpPr/>
          <p:nvPr/>
        </p:nvCxnSpPr>
        <p:spPr>
          <a:xfrm>
            <a:off x="11565255" y="320080"/>
            <a:ext cx="479173" cy="4616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0421160"/>
              </p:ext>
            </p:extLst>
          </p:nvPr>
        </p:nvGraphicFramePr>
        <p:xfrm>
          <a:off x="10512119" y="5220256"/>
          <a:ext cx="1312863" cy="130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2" name="CorelDRAW" r:id="rId8" imgW="1312749" imgH="1307831" progId="CorelDraw.Graphic.21">
                  <p:embed/>
                </p:oleObj>
              </mc:Choice>
              <mc:Fallback>
                <p:oleObj name="CorelDRAW" r:id="rId8" imgW="1312749" imgH="1307831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512119" y="5220256"/>
                        <a:ext cx="1312863" cy="1308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Google Shape;131;p15"/>
          <p:cNvSpPr txBox="1">
            <a:spLocks/>
          </p:cNvSpPr>
          <p:nvPr/>
        </p:nvSpPr>
        <p:spPr>
          <a:xfrm>
            <a:off x="711201" y="1469812"/>
            <a:ext cx="10783154" cy="300037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0" indent="0" algn="just" fontAlgn="base">
              <a:buNone/>
            </a:pP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«Работая в самых разных сферах, ставя перед собой самые разные цели, мы достигаем высоких результатов, которые в итоге становятся общим успехом, успехом всей нашей страны. И чем больше личных достижений, тем сильнее наша Беларусь».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908334" y="4956369"/>
            <a:ext cx="77012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4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Президент Республики Беларусь А.Г. Лукашенко.</a:t>
            </a:r>
          </a:p>
        </p:txBody>
      </p:sp>
    </p:spTree>
    <p:extLst>
      <p:ext uri="{BB962C8B-B14F-4D97-AF65-F5344CB8AC3E}">
        <p14:creationId xmlns:p14="http://schemas.microsoft.com/office/powerpoint/2010/main" val="5576650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https://svetonos.com/wp-content/uploads/2020/08/bez-nazvaniya-11-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25"/>
          <a:stretch/>
        </p:blipFill>
        <p:spPr bwMode="auto">
          <a:xfrm>
            <a:off x="0" y="12733"/>
            <a:ext cx="12192000" cy="6840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Группа 32"/>
          <p:cNvGrpSpPr/>
          <p:nvPr/>
        </p:nvGrpSpPr>
        <p:grpSpPr>
          <a:xfrm>
            <a:off x="87448" y="188463"/>
            <a:ext cx="11956980" cy="6536962"/>
            <a:chOff x="87448" y="188463"/>
            <a:chExt cx="11956980" cy="6536962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 flipH="1" flipV="1">
              <a:off x="124392" y="320080"/>
              <a:ext cx="4320" cy="6402805"/>
            </a:xfrm>
            <a:prstGeom prst="line">
              <a:avLst/>
            </a:prstGeom>
            <a:ln w="76200">
              <a:solidFill>
                <a:srgbClr val="037C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Группа 35"/>
            <p:cNvGrpSpPr/>
            <p:nvPr/>
          </p:nvGrpSpPr>
          <p:grpSpPr>
            <a:xfrm>
              <a:off x="87448" y="188463"/>
              <a:ext cx="11956980" cy="6536962"/>
              <a:chOff x="87448" y="188463"/>
              <a:chExt cx="11956980" cy="6536962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819" b="49495"/>
              <a:stretch/>
            </p:blipFill>
            <p:spPr>
              <a:xfrm>
                <a:off x="860382" y="188463"/>
                <a:ext cx="2846427" cy="263234"/>
              </a:xfrm>
              <a:prstGeom prst="rect">
                <a:avLst/>
              </a:prstGeom>
            </p:spPr>
          </p:pic>
          <p:pic>
            <p:nvPicPr>
              <p:cNvPr id="38" name="Рисунок 3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927" b="-10806"/>
              <a:stretch/>
            </p:blipFill>
            <p:spPr>
              <a:xfrm>
                <a:off x="10260045" y="231623"/>
                <a:ext cx="1266937" cy="420232"/>
              </a:xfrm>
              <a:prstGeom prst="rect">
                <a:avLst/>
              </a:prstGeom>
            </p:spPr>
          </p:pic>
          <p:cxnSp>
            <p:nvCxnSpPr>
              <p:cNvPr id="39" name="Прямая соединительная линия 38"/>
              <p:cNvCxnSpPr/>
              <p:nvPr/>
            </p:nvCxnSpPr>
            <p:spPr>
              <a:xfrm>
                <a:off x="3302000" y="307863"/>
                <a:ext cx="6913880" cy="12217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/>
              <p:cNvCxnSpPr/>
              <p:nvPr/>
            </p:nvCxnSpPr>
            <p:spPr>
              <a:xfrm>
                <a:off x="124392" y="6685361"/>
                <a:ext cx="11881939" cy="2459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/>
              <p:cNvCxnSpPr/>
              <p:nvPr/>
            </p:nvCxnSpPr>
            <p:spPr>
              <a:xfrm>
                <a:off x="87448" y="320080"/>
                <a:ext cx="623753" cy="0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/>
              <p:cNvCxnSpPr/>
              <p:nvPr/>
            </p:nvCxnSpPr>
            <p:spPr>
              <a:xfrm flipH="1" flipV="1">
                <a:off x="12006331" y="322620"/>
                <a:ext cx="4320" cy="6402805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/>
              <p:cNvCxnSpPr/>
              <p:nvPr/>
            </p:nvCxnSpPr>
            <p:spPr>
              <a:xfrm>
                <a:off x="11565255" y="320080"/>
                <a:ext cx="479173" cy="4616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7305509"/>
            <a:ext cx="6842103" cy="5876501"/>
          </a:xfrm>
          <a:prstGeom prst="rect">
            <a:avLst/>
          </a:prstGeom>
        </p:spPr>
      </p:pic>
      <p:sp>
        <p:nvSpPr>
          <p:cNvPr id="19" name="Параллелограмм 18"/>
          <p:cNvSpPr/>
          <p:nvPr/>
        </p:nvSpPr>
        <p:spPr>
          <a:xfrm>
            <a:off x="-1818907" y="1802936"/>
            <a:ext cx="15768536" cy="3260408"/>
          </a:xfrm>
          <a:prstGeom prst="parallelogram">
            <a:avLst/>
          </a:prstGeom>
          <a:solidFill>
            <a:schemeClr val="accent4">
              <a:lumMod val="20000"/>
              <a:lumOff val="80000"/>
              <a:alpha val="32157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ln w="19050">
                  <a:solidFill>
                    <a:schemeClr val="tx1"/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ДОВОЛЬСТВОВАТЬСЯ </a:t>
            </a:r>
          </a:p>
          <a:p>
            <a:pPr algn="ctr"/>
            <a:r>
              <a:rPr lang="ru-RU" sz="5400" b="1" dirty="0">
                <a:ln w="19050">
                  <a:solidFill>
                    <a:schemeClr val="tx1"/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ДОСТИГНУТЫМ </a:t>
            </a:r>
          </a:p>
          <a:p>
            <a:pPr algn="ctr"/>
            <a:r>
              <a:rPr lang="ru-RU" sz="5400" b="1" dirty="0">
                <a:ln w="19050">
                  <a:solidFill>
                    <a:schemeClr val="tx1"/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НЕЛЬЗЯ! </a:t>
            </a:r>
          </a:p>
        </p:txBody>
      </p:sp>
    </p:spTree>
    <p:extLst>
      <p:ext uri="{BB962C8B-B14F-4D97-AF65-F5344CB8AC3E}">
        <p14:creationId xmlns:p14="http://schemas.microsoft.com/office/powerpoint/2010/main" val="2003153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76"/>
          <a:stretch/>
        </p:blipFill>
        <p:spPr>
          <a:xfrm>
            <a:off x="0" y="-15240"/>
            <a:ext cx="12192000" cy="6873240"/>
          </a:xfrm>
          <a:prstGeom prst="rect">
            <a:avLst/>
          </a:prstGeom>
        </p:spPr>
      </p:pic>
      <p:pic>
        <p:nvPicPr>
          <p:cNvPr id="10" name="Picture 2" descr="https://2.bp.blogspot.com/-jAe2oAy7K2M/VUjTNDhLOqI/AAAAAAAAHfE/Uf7LRrSOCS0/s1600/etatsunis13qb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9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271" y="459520"/>
            <a:ext cx="2851409" cy="2448999"/>
          </a:xfrm>
          <a:prstGeom prst="rect">
            <a:avLst/>
          </a:prstGeom>
        </p:spPr>
      </p:pic>
      <p:sp>
        <p:nvSpPr>
          <p:cNvPr id="7" name="Google Shape;96;p11"/>
          <p:cNvSpPr txBox="1">
            <a:spLocks/>
          </p:cNvSpPr>
          <p:nvPr/>
        </p:nvSpPr>
        <p:spPr>
          <a:xfrm>
            <a:off x="1" y="2198255"/>
            <a:ext cx="12192000" cy="2595418"/>
          </a:xfrm>
          <a:prstGeom prst="rect">
            <a:avLst/>
          </a:prstGeom>
          <a:solidFill>
            <a:srgbClr val="79C979">
              <a:alpha val="60000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54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ГОД КАЧЕСТВА </a:t>
            </a:r>
            <a:r>
              <a:rPr lang="ru-RU" sz="5400" b="1" dirty="0">
                <a:ln w="28575"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– ЗАЛОГ УСПЕХА </a:t>
            </a:r>
          </a:p>
          <a:p>
            <a:pPr algn="ctr"/>
            <a:r>
              <a:rPr lang="ru-RU" sz="5400" b="1" dirty="0">
                <a:ln w="28575"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СОЦИАЛЬНО-ЭКОНОМИЧЕСКОГО РАЗВИТИЯ СТРАНЫ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499261" y="381654"/>
            <a:ext cx="99245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ИНФОРМАЦИОННО-ИДЕОЛОГИЧЕСКИЙ ЦЕНТР</a:t>
            </a:r>
          </a:p>
        </p:txBody>
      </p: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6881"/>
            <a:ext cx="1140239" cy="787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749309" y="6270589"/>
            <a:ext cx="4442691" cy="5391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19" b="49495"/>
          <a:stretch/>
        </p:blipFill>
        <p:spPr>
          <a:xfrm>
            <a:off x="7992351" y="6407196"/>
            <a:ext cx="2846427" cy="26323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27" b="-10806"/>
          <a:stretch/>
        </p:blipFill>
        <p:spPr>
          <a:xfrm>
            <a:off x="10310845" y="6270589"/>
            <a:ext cx="1741173" cy="57753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63381" y="6374689"/>
            <a:ext cx="3032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http://goridcentr.csgpb.by/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285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640" y="2951713"/>
            <a:ext cx="4164342" cy="3576643"/>
          </a:xfrm>
          <a:prstGeom prst="rect">
            <a:avLst/>
          </a:prstGeom>
        </p:spPr>
      </p:pic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1392640"/>
              </p:ext>
            </p:extLst>
          </p:nvPr>
        </p:nvGraphicFramePr>
        <p:xfrm>
          <a:off x="10512119" y="5220256"/>
          <a:ext cx="1312863" cy="130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0" name="CorelDRAW" r:id="rId5" imgW="1312749" imgH="1307831" progId="CorelDraw.Graphic.21">
                  <p:embed/>
                </p:oleObj>
              </mc:Choice>
              <mc:Fallback>
                <p:oleObj name="CorelDRAW" r:id="rId5" imgW="1312749" imgH="1307831" progId="CorelDraw.Graphic.21">
                  <p:embed/>
                  <p:pic>
                    <p:nvPicPr>
                      <p:cNvPr id="13" name="Объект 1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512119" y="5220256"/>
                        <a:ext cx="1312863" cy="1308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Google Shape;131;p15"/>
          <p:cNvSpPr txBox="1">
            <a:spLocks/>
          </p:cNvSpPr>
          <p:nvPr/>
        </p:nvSpPr>
        <p:spPr>
          <a:xfrm>
            <a:off x="711201" y="1603162"/>
            <a:ext cx="10531082" cy="300037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0" indent="0" algn="just" fontAlgn="base">
              <a:buNone/>
            </a:pP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	«Мы должны превзойти себя… Мы пришли к такой ситуации, когда надо подниматься на ступень выше,                     а может быть, и на две. Во-первых, нас жмут со всех сторон, легче не будет, это объективно. А во-вторых, нельзя остановиться. Если остановимся, начнется загнивание, как в истории нашего государства часто бывало (и не только нашего)».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541071" y="4880169"/>
            <a:ext cx="77012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4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Президент Республики Беларусь А.Г. Лукашенко.</a:t>
            </a:r>
          </a:p>
        </p:txBody>
      </p:sp>
      <p:grpSp>
        <p:nvGrpSpPr>
          <p:cNvPr id="19" name="Группа 18"/>
          <p:cNvGrpSpPr/>
          <p:nvPr/>
        </p:nvGrpSpPr>
        <p:grpSpPr>
          <a:xfrm>
            <a:off x="87448" y="188463"/>
            <a:ext cx="11956980" cy="6536962"/>
            <a:chOff x="87448" y="188463"/>
            <a:chExt cx="11956980" cy="6536962"/>
          </a:xfrm>
        </p:grpSpPr>
        <p:cxnSp>
          <p:nvCxnSpPr>
            <p:cNvPr id="20" name="Прямая соединительная линия 19"/>
            <p:cNvCxnSpPr/>
            <p:nvPr/>
          </p:nvCxnSpPr>
          <p:spPr>
            <a:xfrm flipH="1" flipV="1">
              <a:off x="124392" y="320080"/>
              <a:ext cx="4320" cy="6402805"/>
            </a:xfrm>
            <a:prstGeom prst="line">
              <a:avLst/>
            </a:prstGeom>
            <a:ln w="76200">
              <a:solidFill>
                <a:srgbClr val="037C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Группа 20"/>
            <p:cNvGrpSpPr/>
            <p:nvPr/>
          </p:nvGrpSpPr>
          <p:grpSpPr>
            <a:xfrm>
              <a:off x="87448" y="188463"/>
              <a:ext cx="11956980" cy="6536962"/>
              <a:chOff x="87448" y="188463"/>
              <a:chExt cx="11956980" cy="6536962"/>
            </a:xfrm>
          </p:grpSpPr>
          <p:pic>
            <p:nvPicPr>
              <p:cNvPr id="23" name="Рисунок 22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819" b="49495"/>
              <a:stretch/>
            </p:blipFill>
            <p:spPr>
              <a:xfrm>
                <a:off x="860382" y="188463"/>
                <a:ext cx="2846427" cy="263234"/>
              </a:xfrm>
              <a:prstGeom prst="rect">
                <a:avLst/>
              </a:prstGeom>
            </p:spPr>
          </p:pic>
          <p:pic>
            <p:nvPicPr>
              <p:cNvPr id="24" name="Рисунок 2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927" b="-10806"/>
              <a:stretch/>
            </p:blipFill>
            <p:spPr>
              <a:xfrm>
                <a:off x="10260045" y="231623"/>
                <a:ext cx="1266937" cy="420232"/>
              </a:xfrm>
              <a:prstGeom prst="rect">
                <a:avLst/>
              </a:prstGeom>
            </p:spPr>
          </p:pic>
          <p:cxnSp>
            <p:nvCxnSpPr>
              <p:cNvPr id="25" name="Прямая соединительная линия 24"/>
              <p:cNvCxnSpPr/>
              <p:nvPr/>
            </p:nvCxnSpPr>
            <p:spPr>
              <a:xfrm>
                <a:off x="3302000" y="307863"/>
                <a:ext cx="6913880" cy="12217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Прямая соединительная линия 26"/>
              <p:cNvCxnSpPr/>
              <p:nvPr/>
            </p:nvCxnSpPr>
            <p:spPr>
              <a:xfrm>
                <a:off x="124392" y="6685361"/>
                <a:ext cx="11881939" cy="2459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Прямая соединительная линия 27"/>
              <p:cNvCxnSpPr/>
              <p:nvPr/>
            </p:nvCxnSpPr>
            <p:spPr>
              <a:xfrm>
                <a:off x="87448" y="320080"/>
                <a:ext cx="623753" cy="0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Прямая соединительная линия 30"/>
              <p:cNvCxnSpPr/>
              <p:nvPr/>
            </p:nvCxnSpPr>
            <p:spPr>
              <a:xfrm flipH="1" flipV="1">
                <a:off x="12006331" y="322620"/>
                <a:ext cx="4320" cy="6402805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Прямая соединительная линия 31"/>
              <p:cNvCxnSpPr/>
              <p:nvPr/>
            </p:nvCxnSpPr>
            <p:spPr>
              <a:xfrm>
                <a:off x="11565255" y="320080"/>
                <a:ext cx="479173" cy="4616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202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s://fon.litrelax.ru/uploads/posts/2023-01/1674341459_foni-club-p-fon-zemlya-planeta-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1" y="-1"/>
            <a:ext cx="12184084" cy="685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Группа 32"/>
          <p:cNvGrpSpPr/>
          <p:nvPr/>
        </p:nvGrpSpPr>
        <p:grpSpPr>
          <a:xfrm>
            <a:off x="87448" y="188463"/>
            <a:ext cx="11956980" cy="6536962"/>
            <a:chOff x="87448" y="188463"/>
            <a:chExt cx="11956980" cy="6536962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 flipH="1" flipV="1">
              <a:off x="124392" y="320080"/>
              <a:ext cx="4320" cy="6402805"/>
            </a:xfrm>
            <a:prstGeom prst="line">
              <a:avLst/>
            </a:prstGeom>
            <a:ln w="76200">
              <a:solidFill>
                <a:srgbClr val="037C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Группа 35"/>
            <p:cNvGrpSpPr/>
            <p:nvPr/>
          </p:nvGrpSpPr>
          <p:grpSpPr>
            <a:xfrm>
              <a:off x="87448" y="188463"/>
              <a:ext cx="11956980" cy="6536962"/>
              <a:chOff x="87448" y="188463"/>
              <a:chExt cx="11956980" cy="6536962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819" b="49495"/>
              <a:stretch/>
            </p:blipFill>
            <p:spPr>
              <a:xfrm>
                <a:off x="860382" y="188463"/>
                <a:ext cx="2846427" cy="263234"/>
              </a:xfrm>
              <a:prstGeom prst="rect">
                <a:avLst/>
              </a:prstGeom>
            </p:spPr>
          </p:pic>
          <p:pic>
            <p:nvPicPr>
              <p:cNvPr id="38" name="Рисунок 3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927" b="-10806"/>
              <a:stretch/>
            </p:blipFill>
            <p:spPr>
              <a:xfrm>
                <a:off x="10260045" y="231623"/>
                <a:ext cx="1266937" cy="420232"/>
              </a:xfrm>
              <a:prstGeom prst="rect">
                <a:avLst/>
              </a:prstGeom>
            </p:spPr>
          </p:pic>
          <p:cxnSp>
            <p:nvCxnSpPr>
              <p:cNvPr id="39" name="Прямая соединительная линия 38"/>
              <p:cNvCxnSpPr/>
              <p:nvPr/>
            </p:nvCxnSpPr>
            <p:spPr>
              <a:xfrm>
                <a:off x="3302000" y="307863"/>
                <a:ext cx="6913880" cy="12217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/>
              <p:cNvCxnSpPr/>
              <p:nvPr/>
            </p:nvCxnSpPr>
            <p:spPr>
              <a:xfrm>
                <a:off x="124392" y="6685361"/>
                <a:ext cx="11881939" cy="2459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/>
              <p:cNvCxnSpPr/>
              <p:nvPr/>
            </p:nvCxnSpPr>
            <p:spPr>
              <a:xfrm>
                <a:off x="87448" y="320080"/>
                <a:ext cx="623753" cy="0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/>
              <p:cNvCxnSpPr/>
              <p:nvPr/>
            </p:nvCxnSpPr>
            <p:spPr>
              <a:xfrm flipH="1" flipV="1">
                <a:off x="12006331" y="322620"/>
                <a:ext cx="4320" cy="6402805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/>
              <p:cNvCxnSpPr/>
              <p:nvPr/>
            </p:nvCxnSpPr>
            <p:spPr>
              <a:xfrm>
                <a:off x="11565255" y="320080"/>
                <a:ext cx="479173" cy="4616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7305509"/>
            <a:ext cx="6842103" cy="5876501"/>
          </a:xfrm>
          <a:prstGeom prst="rect">
            <a:avLst/>
          </a:prstGeom>
        </p:spPr>
      </p:pic>
      <p:sp>
        <p:nvSpPr>
          <p:cNvPr id="3" name="Параллелограмм 2"/>
          <p:cNvSpPr/>
          <p:nvPr/>
        </p:nvSpPr>
        <p:spPr>
          <a:xfrm>
            <a:off x="850364" y="4736449"/>
            <a:ext cx="12133082" cy="1466640"/>
          </a:xfrm>
          <a:prstGeom prst="parallelogram">
            <a:avLst/>
          </a:prstGeom>
          <a:solidFill>
            <a:srgbClr val="FFFFFF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4" name="Picture 6" descr="https://sun9-46.userapi.com/impg/OHLgMSWiBSRhm0i0xW42FVToRjs8_F0iMQp0Jw/efxHO_auDVE.jpg?size=604x310&amp;quality=95&amp;sign=85e9568876e68a9ebf3f6cb7716c1f1d&amp;type=album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" t="3189" r="1204" b="2650"/>
          <a:stretch/>
        </p:blipFill>
        <p:spPr bwMode="auto">
          <a:xfrm>
            <a:off x="4006340" y="2402577"/>
            <a:ext cx="4166142" cy="2048389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араллелограмм 31"/>
          <p:cNvSpPr/>
          <p:nvPr/>
        </p:nvSpPr>
        <p:spPr>
          <a:xfrm>
            <a:off x="87448" y="4663160"/>
            <a:ext cx="13502498" cy="1630620"/>
          </a:xfrm>
          <a:prstGeom prst="parallelogram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19050">
                  <a:solidFill>
                    <a:schemeClr val="tx1"/>
                  </a:solidFill>
                </a:ln>
                <a:solidFill>
                  <a:srgbClr val="07A90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НАШ НАЦИОНАЛЬНЫЙ БРЕНД</a:t>
            </a:r>
          </a:p>
          <a:p>
            <a:pPr algn="ctr"/>
            <a:r>
              <a:rPr lang="ru-RU" sz="4000" b="1" dirty="0">
                <a:ln w="19050">
                  <a:solidFill>
                    <a:schemeClr val="tx1"/>
                  </a:solidFill>
                </a:ln>
                <a:solidFill>
                  <a:srgbClr val="07A90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ПРЕДСТАВЛЕН В 160 СТРАНАХ МИРА</a:t>
            </a:r>
            <a:endParaRPr lang="en-US" sz="4000" b="1" dirty="0">
              <a:ln w="19050">
                <a:solidFill>
                  <a:schemeClr val="tx1"/>
                </a:solidFill>
              </a:ln>
              <a:solidFill>
                <a:srgbClr val="07A9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944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https://i3.imageban.ru/out/2022/11/29/94cf1f8822271cc249d82eabb52f4af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33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Группа 32"/>
          <p:cNvGrpSpPr/>
          <p:nvPr/>
        </p:nvGrpSpPr>
        <p:grpSpPr>
          <a:xfrm>
            <a:off x="87448" y="188463"/>
            <a:ext cx="11956980" cy="6536962"/>
            <a:chOff x="87448" y="188463"/>
            <a:chExt cx="11956980" cy="6536962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 flipH="1" flipV="1">
              <a:off x="124392" y="320080"/>
              <a:ext cx="4320" cy="6402805"/>
            </a:xfrm>
            <a:prstGeom prst="line">
              <a:avLst/>
            </a:prstGeom>
            <a:ln w="76200">
              <a:solidFill>
                <a:srgbClr val="037C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Группа 35"/>
            <p:cNvGrpSpPr/>
            <p:nvPr/>
          </p:nvGrpSpPr>
          <p:grpSpPr>
            <a:xfrm>
              <a:off x="87448" y="188463"/>
              <a:ext cx="11956980" cy="6536962"/>
              <a:chOff x="87448" y="188463"/>
              <a:chExt cx="11956980" cy="6536962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819" b="49495"/>
              <a:stretch/>
            </p:blipFill>
            <p:spPr>
              <a:xfrm>
                <a:off x="860382" y="188463"/>
                <a:ext cx="2846427" cy="263234"/>
              </a:xfrm>
              <a:prstGeom prst="rect">
                <a:avLst/>
              </a:prstGeom>
            </p:spPr>
          </p:pic>
          <p:pic>
            <p:nvPicPr>
              <p:cNvPr id="38" name="Рисунок 3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927" b="-10806"/>
              <a:stretch/>
            </p:blipFill>
            <p:spPr>
              <a:xfrm>
                <a:off x="10260045" y="231623"/>
                <a:ext cx="1266937" cy="420232"/>
              </a:xfrm>
              <a:prstGeom prst="rect">
                <a:avLst/>
              </a:prstGeom>
            </p:spPr>
          </p:pic>
          <p:cxnSp>
            <p:nvCxnSpPr>
              <p:cNvPr id="39" name="Прямая соединительная линия 38"/>
              <p:cNvCxnSpPr/>
              <p:nvPr/>
            </p:nvCxnSpPr>
            <p:spPr>
              <a:xfrm>
                <a:off x="3302000" y="307863"/>
                <a:ext cx="6913880" cy="12217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/>
              <p:cNvCxnSpPr/>
              <p:nvPr/>
            </p:nvCxnSpPr>
            <p:spPr>
              <a:xfrm>
                <a:off x="124392" y="6685361"/>
                <a:ext cx="11881939" cy="2459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/>
              <p:cNvCxnSpPr/>
              <p:nvPr/>
            </p:nvCxnSpPr>
            <p:spPr>
              <a:xfrm>
                <a:off x="87448" y="320080"/>
                <a:ext cx="623753" cy="0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/>
              <p:cNvCxnSpPr/>
              <p:nvPr/>
            </p:nvCxnSpPr>
            <p:spPr>
              <a:xfrm flipH="1" flipV="1">
                <a:off x="12006331" y="322620"/>
                <a:ext cx="4320" cy="6402805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/>
              <p:cNvCxnSpPr/>
              <p:nvPr/>
            </p:nvCxnSpPr>
            <p:spPr>
              <a:xfrm>
                <a:off x="11565255" y="320080"/>
                <a:ext cx="479173" cy="4616"/>
              </a:xfrm>
              <a:prstGeom prst="line">
                <a:avLst/>
              </a:prstGeom>
              <a:ln w="76200">
                <a:solidFill>
                  <a:srgbClr val="037C4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7305509"/>
            <a:ext cx="6842103" cy="5876501"/>
          </a:xfrm>
          <a:prstGeom prst="rect">
            <a:avLst/>
          </a:prstGeom>
        </p:spPr>
      </p:pic>
      <p:sp>
        <p:nvSpPr>
          <p:cNvPr id="3" name="Параллелограмм 2"/>
          <p:cNvSpPr/>
          <p:nvPr/>
        </p:nvSpPr>
        <p:spPr>
          <a:xfrm>
            <a:off x="-2359732" y="993272"/>
            <a:ext cx="13886714" cy="2297476"/>
          </a:xfrm>
          <a:prstGeom prst="parallelogram">
            <a:avLst/>
          </a:prstGeom>
          <a:solidFill>
            <a:srgbClr val="FFFFFF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Параллелограмм 31"/>
          <p:cNvSpPr/>
          <p:nvPr/>
        </p:nvSpPr>
        <p:spPr>
          <a:xfrm>
            <a:off x="-1609215" y="1036766"/>
            <a:ext cx="13502498" cy="2426553"/>
          </a:xfrm>
          <a:prstGeom prst="parallelogram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19050">
                  <a:solidFill>
                    <a:schemeClr val="tx1"/>
                  </a:solidFill>
                </a:ln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11 МЕСЯЦЕВ 2023 ГОДА БЕЛОРУССКИЙ ЭКСПОРТ ДОСТИГ </a:t>
            </a:r>
          </a:p>
          <a:p>
            <a:pPr algn="ctr"/>
            <a:r>
              <a:rPr lang="ru-RU" sz="4000" b="1" dirty="0">
                <a:ln w="19050">
                  <a:solidFill>
                    <a:schemeClr val="tx1"/>
                  </a:solidFill>
                </a:ln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36 МЛРД ДОЛЛ. США </a:t>
            </a:r>
            <a:endParaRPr lang="en-US" sz="4000" b="1" dirty="0">
              <a:ln w="19050">
                <a:solidFill>
                  <a:schemeClr val="tx1"/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820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Прямая соединительная линия 13"/>
          <p:cNvCxnSpPr/>
          <p:nvPr/>
        </p:nvCxnSpPr>
        <p:spPr>
          <a:xfrm>
            <a:off x="206905" y="5019306"/>
            <a:ext cx="6300575" cy="17513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6166" y="2305735"/>
            <a:ext cx="74933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ПРОШЛОМ ГОДУ </a:t>
            </a:r>
          </a:p>
          <a:p>
            <a:r>
              <a:rPr lang="ru-RU" sz="3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БЕЛАРУСИ ПОБЫВАЛИ </a:t>
            </a:r>
          </a:p>
          <a:p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1,6 МЛН ЧЕЛОВЕК </a:t>
            </a:r>
          </a:p>
          <a:p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ИЗ 173 СТРАН.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96166" y="2177046"/>
            <a:ext cx="6300575" cy="1751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38" name="Picture 2" descr="http://bsail.by/wp-content/uploads/2021/02/%D0%93%D0%BE%D0%BB%D1%83%D0%B1%D0%BE%D0%B9-%D0%BF%D0%B0%D1%80%D1%83%D1%81-%D0%B8%D0%BD%D1%81%D1%82%D0%B0%D0%B3%D1%80%D0%B0%D0%BC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647" y="-8973"/>
            <a:ext cx="5492238" cy="6866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061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6166" y="1147495"/>
            <a:ext cx="7493384" cy="5186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2023 ГОДУ </a:t>
            </a:r>
          </a:p>
          <a:p>
            <a:r>
              <a:rPr lang="ru-RU" sz="3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123 ТЫС. ГРАЖДАН </a:t>
            </a:r>
          </a:p>
          <a:p>
            <a:r>
              <a:rPr lang="ru-RU" sz="3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ИЗ 149 СТРАН 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ОКАЗАНЫ МЕДИЦИНСКИЕ УСЛУГИ.</a:t>
            </a:r>
          </a:p>
          <a:p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3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25 ТЫС. СТУДЕНТОВ ИЗ БОЛЕЕ ЧЕМ 100 СТРАН 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ПОЛУЧАЮТ ОБРАЗОВАНИЕ В БЕЛАРУСИ.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206905" y="6162306"/>
            <a:ext cx="6300575" cy="17513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96166" y="1003566"/>
            <a:ext cx="6300575" cy="1751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6" descr="https://static.bntu.by/bntu/new/content/content_d8643a831365f376dd54ec49e09506d8.webp%7CresizeToWidth=120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r="38807"/>
          <a:stretch/>
        </p:blipFill>
        <p:spPr bwMode="auto">
          <a:xfrm flipH="1">
            <a:off x="6626004" y="0"/>
            <a:ext cx="5565004" cy="685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206905" y="3701046"/>
            <a:ext cx="6300575" cy="1751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1989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19" b="49495"/>
          <a:stretch/>
        </p:blipFill>
        <p:spPr>
          <a:xfrm>
            <a:off x="860382" y="188463"/>
            <a:ext cx="2846427" cy="2632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27" b="-10806"/>
          <a:stretch/>
        </p:blipFill>
        <p:spPr>
          <a:xfrm>
            <a:off x="10260045" y="231623"/>
            <a:ext cx="1266937" cy="420232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3302000" y="307863"/>
            <a:ext cx="6913880" cy="12217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24392" y="6685361"/>
            <a:ext cx="11881939" cy="2459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 flipV="1">
            <a:off x="124392" y="320080"/>
            <a:ext cx="4320" cy="6402805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87448" y="320080"/>
            <a:ext cx="623753" cy="0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 descr="C:\Users\Pilot\Downloads\Логотип ГИИЦ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" y="6476535"/>
            <a:ext cx="545543" cy="37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Прямая соединительная линия 25"/>
          <p:cNvCxnSpPr/>
          <p:nvPr/>
        </p:nvCxnSpPr>
        <p:spPr>
          <a:xfrm flipH="1" flipV="1">
            <a:off x="12006331" y="322620"/>
            <a:ext cx="4320" cy="6402805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640" y="2951713"/>
            <a:ext cx="4164342" cy="3576643"/>
          </a:xfrm>
          <a:prstGeom prst="rect">
            <a:avLst/>
          </a:prstGeom>
        </p:spPr>
      </p:pic>
      <p:cxnSp>
        <p:nvCxnSpPr>
          <p:cNvPr id="30" name="Прямая соединительная линия 29"/>
          <p:cNvCxnSpPr/>
          <p:nvPr/>
        </p:nvCxnSpPr>
        <p:spPr>
          <a:xfrm>
            <a:off x="11565255" y="320080"/>
            <a:ext cx="479173" cy="4616"/>
          </a:xfrm>
          <a:prstGeom prst="line">
            <a:avLst/>
          </a:prstGeom>
          <a:ln w="76200">
            <a:solidFill>
              <a:srgbClr val="037C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1392640"/>
              </p:ext>
            </p:extLst>
          </p:nvPr>
        </p:nvGraphicFramePr>
        <p:xfrm>
          <a:off x="10512119" y="5220256"/>
          <a:ext cx="1312863" cy="130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5" name="CorelDRAW" r:id="rId8" imgW="1312749" imgH="1307831" progId="CorelDraw.Graphic.21">
                  <p:embed/>
                </p:oleObj>
              </mc:Choice>
              <mc:Fallback>
                <p:oleObj name="CorelDRAW" r:id="rId8" imgW="1312749" imgH="1307831" progId="CorelDraw.Graphic.21">
                  <p:embed/>
                  <p:pic>
                    <p:nvPicPr>
                      <p:cNvPr id="13" name="Объект 12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512119" y="5220256"/>
                        <a:ext cx="1312863" cy="1308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Google Shape;131;p15"/>
          <p:cNvSpPr txBox="1">
            <a:spLocks/>
          </p:cNvSpPr>
          <p:nvPr/>
        </p:nvSpPr>
        <p:spPr>
          <a:xfrm>
            <a:off x="1076324" y="1469812"/>
            <a:ext cx="9817189" cy="300037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0" indent="0" algn="just" fontAlgn="base">
              <a:buNone/>
            </a:pP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	«Не должно быть формализма                                      и разгильдяйства… Начинайте с себя. Вовремя приходите на работу и начинайте работать качественно».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192301" y="4719380"/>
            <a:ext cx="77012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4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Президент Республики Беларусь А.Г. Лукашенко.</a:t>
            </a:r>
          </a:p>
        </p:txBody>
      </p:sp>
    </p:spTree>
    <p:extLst>
      <p:ext uri="{BB962C8B-B14F-4D97-AF65-F5344CB8AC3E}">
        <p14:creationId xmlns:p14="http://schemas.microsoft.com/office/powerpoint/2010/main" val="389163122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715</TotalTime>
  <Words>595</Words>
  <Application>Microsoft Office PowerPoint</Application>
  <PresentationFormat>Широкоэкранный</PresentationFormat>
  <Paragraphs>116</Paragraphs>
  <Slides>37</Slides>
  <Notes>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Тема Office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Ideologpuper</dc:creator>
  <cp:lastModifiedBy>Иваненко Александр Александрович</cp:lastModifiedBy>
  <cp:revision>85</cp:revision>
  <dcterms:created xsi:type="dcterms:W3CDTF">2024-01-12T13:33:08Z</dcterms:created>
  <dcterms:modified xsi:type="dcterms:W3CDTF">2024-01-15T04:57:18Z</dcterms:modified>
</cp:coreProperties>
</file>