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343" r:id="rId3"/>
    <p:sldId id="371" r:id="rId4"/>
    <p:sldId id="365" r:id="rId5"/>
    <p:sldId id="366" r:id="rId6"/>
    <p:sldId id="367" r:id="rId7"/>
    <p:sldId id="363" r:id="rId8"/>
    <p:sldId id="372" r:id="rId9"/>
    <p:sldId id="370" r:id="rId10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0A7C"/>
    <a:srgbClr val="182C7F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43" d="100"/>
          <a:sy n="143" d="100"/>
        </p:scale>
        <p:origin x="684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96C38-5CC6-4E5F-B480-43626F6B2B19}" type="datetimeFigureOut">
              <a:rPr lang="ru-RU" smtClean="0"/>
              <a:t>14.08.2025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A689E-BF25-459B-AC17-D0F562D79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13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14.08.2025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14.08.2025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14.08.2025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14.08.2025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14.08.2025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14.08.2025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14.08.2025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14.08.2025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14.08.2025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14.08.2025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14.08.2025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t>14.08.2025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9538"/>
            <a:ext cx="4013936" cy="5153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02075" y="-87382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630458"/>
            <a:ext cx="5461388" cy="222932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4216607" y="1144955"/>
            <a:ext cx="44121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ОБРАЗОВАНИЕ И НАУКА – ДВИЖУЩИЕ СИЛЫ РАЗВИТИЯ ОБЩЕСТВА И ГОСУДАРСТВА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707904" y="884226"/>
            <a:ext cx="180020" cy="17595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959932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4175956" y="2931790"/>
            <a:ext cx="4500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>
                <a:solidFill>
                  <a:srgbClr val="002060"/>
                </a:solidFill>
              </a:rPr>
              <a:t>Единый день </a:t>
            </a:r>
            <a:br>
              <a:rPr lang="ru-RU" sz="2300" b="1" dirty="0">
                <a:solidFill>
                  <a:srgbClr val="002060"/>
                </a:solidFill>
              </a:rPr>
            </a:br>
            <a:r>
              <a:rPr lang="ru-RU" sz="2300" b="1" dirty="0">
                <a:solidFill>
                  <a:srgbClr val="002060"/>
                </a:solidFill>
              </a:rPr>
              <a:t>информирования населения </a:t>
            </a:r>
            <a:br>
              <a:rPr lang="ru-RU" sz="2300" b="1" dirty="0">
                <a:solidFill>
                  <a:schemeClr val="tx2">
                    <a:lumMod val="75000"/>
                  </a:schemeClr>
                </a:solidFill>
              </a:rPr>
            </a:br>
            <a:endParaRPr lang="ru-RU" sz="23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27934" y="4484362"/>
            <a:ext cx="14781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август 2025 г.</a:t>
            </a:r>
          </a:p>
        </p:txBody>
      </p:sp>
      <p:sp>
        <p:nvSpPr>
          <p:cNvPr id="4" name="AutoShape 2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830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492458" y="771550"/>
            <a:ext cx="440002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rgbClr val="182C7F"/>
                </a:solidFill>
              </a:rPr>
              <a:t>Человеческий капитал является для нас самой высокой ценностью. Ибо это инвестиции в будущее», «человеческий капитал – это главный ресурс страны, на развитие которого мы всегда найдем средства</a:t>
            </a:r>
            <a:endParaRPr lang="ru-RU" sz="2400" b="1" i="1" dirty="0">
              <a:solidFill>
                <a:srgbClr val="182C7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63888" y="22020"/>
            <a:ext cx="842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rgbClr val="182C7F"/>
                </a:solidFill>
              </a:rPr>
              <a:t>“</a:t>
            </a:r>
            <a:endParaRPr lang="ru-RU" sz="16000" b="1" i="1" dirty="0">
              <a:solidFill>
                <a:srgbClr val="182C7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8088933" y="1923677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rgbClr val="182C7F"/>
                </a:solidFill>
              </a:rPr>
              <a:t>“</a:t>
            </a:r>
            <a:endParaRPr lang="ru-RU" sz="16000" b="1" i="1" dirty="0">
              <a:solidFill>
                <a:srgbClr val="182C7F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5400000">
            <a:off x="8346559" y="3954720"/>
            <a:ext cx="296762" cy="1298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492459" y="3921318"/>
            <a:ext cx="45124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rgbClr val="182C7F"/>
                </a:solidFill>
              </a:rPr>
              <a:t>Президент Республики Беларусь </a:t>
            </a:r>
            <a:r>
              <a:rPr lang="ru-RU" sz="1400" i="1" dirty="0" err="1">
                <a:solidFill>
                  <a:srgbClr val="182C7F"/>
                </a:solidFill>
              </a:rPr>
              <a:t>А.Г.Лукашенко</a:t>
            </a:r>
            <a:r>
              <a:rPr lang="ru-RU" sz="1400" i="1" dirty="0">
                <a:solidFill>
                  <a:srgbClr val="182C7F"/>
                </a:solidFill>
              </a:rPr>
              <a:t> </a:t>
            </a:r>
            <a:br>
              <a:rPr lang="ru-RU" sz="1400" i="1" dirty="0">
                <a:solidFill>
                  <a:srgbClr val="182C7F"/>
                </a:solidFill>
              </a:rPr>
            </a:br>
            <a:endParaRPr lang="ru-RU" sz="1400" i="1" dirty="0">
              <a:solidFill>
                <a:srgbClr val="182C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641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375506"/>
            <a:ext cx="5400600" cy="82809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580786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СИСТЕМА ОБРАЗОВАНИЯ БЕЛАРУСИ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71600" y="1203598"/>
            <a:ext cx="4464496" cy="28469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Дошкольное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Общее среднее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Профессионально-техническое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Среднее специальное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Высшее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Научно-ориентированное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Дополнительное образование детей и  молодежи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Дополнительное образование одаренных детей и молодежи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Дополнительное образование взрослых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Специальное образование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07901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3484731"/>
            <a:ext cx="5976664" cy="1438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300" b="1" i="0" u="none" strike="noStrike" kern="1200" cap="none" spc="0" normalizeH="0" baseline="0" noProof="0" dirty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7 000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учреждений образования</a:t>
            </a:r>
            <a:b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3300" b="1" i="0" u="none" strike="noStrike" kern="1200" cap="none" spc="0" normalizeH="0" baseline="0" noProof="0" dirty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2 000 000+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обучающихся</a:t>
            </a:r>
            <a:b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3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400</a:t>
            </a:r>
            <a:r>
              <a:rPr kumimoji="0" lang="ru-RU" sz="3300" b="1" i="0" u="none" strike="noStrike" kern="1200" cap="none" spc="0" normalizeH="0" baseline="0" noProof="0" dirty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000</a:t>
            </a:r>
            <a:r>
              <a:rPr kumimoji="0" lang="ru-RU" sz="3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+</a:t>
            </a:r>
            <a:r>
              <a:rPr kumimoji="0" lang="ru-RU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работников (включая 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217 200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педагогов)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467544" y="3484731"/>
            <a:ext cx="5253028" cy="0"/>
          </a:xfrm>
          <a:prstGeom prst="line">
            <a:avLst/>
          </a:prstGeom>
          <a:ln w="28575">
            <a:solidFill>
              <a:srgbClr val="182C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64064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375506"/>
            <a:ext cx="5544616" cy="82809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187624" y="571758"/>
            <a:ext cx="4464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ПРИЕМНАЯ КАМПАНИЯ 2025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167928" y="690422"/>
            <a:ext cx="50052" cy="539194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55575" y="1563638"/>
            <a:ext cx="3223575" cy="16696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4100"/>
              </a:lnSpc>
            </a:pPr>
            <a:r>
              <a:rPr lang="ru-RU" sz="3600" b="1" dirty="0">
                <a:solidFill>
                  <a:srgbClr val="182C7F"/>
                </a:solidFill>
              </a:rPr>
              <a:t>48 200</a:t>
            </a:r>
            <a:r>
              <a:rPr lang="ru-RU" sz="3600" dirty="0"/>
              <a:t> </a:t>
            </a:r>
            <a:r>
              <a:rPr lang="ru-RU" dirty="0"/>
              <a:t>первокурсников</a:t>
            </a:r>
            <a:br>
              <a:rPr lang="ru-RU" sz="3600" dirty="0"/>
            </a:br>
            <a:r>
              <a:rPr lang="ru-RU" sz="3600" b="1" dirty="0">
                <a:solidFill>
                  <a:srgbClr val="182C7F"/>
                </a:solidFill>
              </a:rPr>
              <a:t>31 800</a:t>
            </a:r>
            <a:r>
              <a:rPr lang="ru-RU" sz="3600" dirty="0"/>
              <a:t> </a:t>
            </a:r>
            <a:r>
              <a:rPr lang="ru-RU" dirty="0"/>
              <a:t>бюджетных мест</a:t>
            </a:r>
            <a:br>
              <a:rPr lang="ru-RU" dirty="0"/>
            </a:br>
            <a:r>
              <a:rPr lang="ru-RU" sz="3600" b="1" dirty="0">
                <a:solidFill>
                  <a:srgbClr val="182C7F"/>
                </a:solidFill>
              </a:rPr>
              <a:t>16 400</a:t>
            </a:r>
            <a:r>
              <a:rPr lang="ru-RU" sz="3600" dirty="0"/>
              <a:t> </a:t>
            </a:r>
            <a:r>
              <a:rPr lang="ru-RU" dirty="0"/>
              <a:t>платных мест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55575" y="1293888"/>
            <a:ext cx="41044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Высшее образование в Беларуси </a:t>
            </a:r>
            <a:endParaRPr lang="ru-RU" i="1" dirty="0">
              <a:solidFill>
                <a:srgbClr val="182C7F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23834" y="3470686"/>
            <a:ext cx="561527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Ключевые направления подготовки</a:t>
            </a:r>
          </a:p>
          <a:p>
            <a:r>
              <a:rPr lang="ru-RU" sz="2800" b="1" dirty="0"/>
              <a:t>7 500</a:t>
            </a:r>
            <a:r>
              <a:rPr lang="ru-RU" sz="1600" dirty="0"/>
              <a:t> будущих инженеров</a:t>
            </a:r>
            <a:br>
              <a:rPr lang="ru-RU" sz="1600" dirty="0"/>
            </a:br>
            <a:r>
              <a:rPr lang="ru-RU" sz="2800" b="1" dirty="0"/>
              <a:t>3 900</a:t>
            </a:r>
            <a:r>
              <a:rPr lang="ru-RU" sz="1600" dirty="0"/>
              <a:t> педагогов</a:t>
            </a:r>
            <a:br>
              <a:rPr lang="ru-RU" sz="1600" dirty="0"/>
            </a:br>
            <a:endParaRPr lang="ru-RU" sz="1600" i="1" dirty="0">
              <a:solidFill>
                <a:srgbClr val="182C7F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63482" y="3736162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/>
              <a:t>2 900</a:t>
            </a:r>
            <a:r>
              <a:rPr lang="ru-RU" dirty="0"/>
              <a:t> медиков</a:t>
            </a:r>
            <a:br>
              <a:rPr lang="ru-RU" dirty="0"/>
            </a:br>
            <a:r>
              <a:rPr lang="ru-RU" sz="2800" b="1" dirty="0"/>
              <a:t>2 800</a:t>
            </a:r>
            <a:r>
              <a:rPr lang="ru-RU" sz="2800" dirty="0"/>
              <a:t> </a:t>
            </a:r>
            <a:r>
              <a:rPr lang="ru-RU" dirty="0"/>
              <a:t>аграриев</a:t>
            </a:r>
            <a:endParaRPr lang="ru-RU" i="1" dirty="0">
              <a:solidFill>
                <a:srgbClr val="182C7F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 rot="5400000">
            <a:off x="3147146" y="2142724"/>
            <a:ext cx="50052" cy="539194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86119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779912" y="411510"/>
            <a:ext cx="4922847" cy="136815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77640" y="556977"/>
            <a:ext cx="48965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Поддержка одаренной молодежи Беларуси</a:t>
            </a:r>
            <a:endParaRPr lang="ru-RU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973083" y="1947428"/>
            <a:ext cx="4536504" cy="27469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300"/>
              </a:lnSpc>
            </a:pPr>
            <a:r>
              <a:rPr lang="ru-RU" b="1" i="1" dirty="0"/>
              <a:t>2024 год</a:t>
            </a:r>
            <a:br>
              <a:rPr lang="ru-RU" dirty="0"/>
            </a:br>
            <a:r>
              <a:rPr lang="ru-RU" sz="2500" b="1" dirty="0">
                <a:solidFill>
                  <a:srgbClr val="182C7F"/>
                </a:solidFill>
              </a:rPr>
              <a:t>689</a:t>
            </a:r>
            <a:r>
              <a:rPr lang="ru-RU" dirty="0"/>
              <a:t> одаренных учащихся, студентов, и курсантов и </a:t>
            </a:r>
            <a:r>
              <a:rPr lang="ru-RU" sz="2500" b="1" dirty="0">
                <a:solidFill>
                  <a:srgbClr val="182C7F"/>
                </a:solidFill>
              </a:rPr>
              <a:t>49 </a:t>
            </a:r>
            <a:r>
              <a:rPr lang="ru-RU" dirty="0">
                <a:solidFill>
                  <a:prstClr val="black"/>
                </a:solidFill>
              </a:rPr>
              <a:t>педагогов-наставников </a:t>
            </a:r>
            <a:r>
              <a:rPr lang="ru-RU" dirty="0"/>
              <a:t>поощрены Президентским фондом</a:t>
            </a:r>
            <a:br>
              <a:rPr lang="ru-RU" dirty="0"/>
            </a:br>
            <a:endParaRPr lang="ru-RU" dirty="0"/>
          </a:p>
          <a:p>
            <a:pPr>
              <a:lnSpc>
                <a:spcPts val="2300"/>
              </a:lnSpc>
            </a:pPr>
            <a:endParaRPr lang="ru-RU" b="1" i="1" dirty="0"/>
          </a:p>
          <a:p>
            <a:pPr>
              <a:lnSpc>
                <a:spcPts val="2300"/>
              </a:lnSpc>
            </a:pPr>
            <a:r>
              <a:rPr lang="ru-RU" b="1" i="1" dirty="0"/>
              <a:t>2025 год</a:t>
            </a:r>
            <a:br>
              <a:rPr lang="ru-RU" dirty="0"/>
            </a:br>
            <a:r>
              <a:rPr lang="ru-RU" dirty="0"/>
              <a:t>В банке данных одаренной молодежи:</a:t>
            </a:r>
            <a:br>
              <a:rPr lang="ru-RU" dirty="0"/>
            </a:br>
            <a:r>
              <a:rPr lang="ru-RU" sz="3000" b="1" dirty="0">
                <a:solidFill>
                  <a:srgbClr val="182C7F"/>
                </a:solidFill>
              </a:rPr>
              <a:t>3 145</a:t>
            </a:r>
            <a:r>
              <a:rPr lang="ru-RU" dirty="0"/>
              <a:t> человек</a:t>
            </a:r>
          </a:p>
        </p:txBody>
      </p:sp>
    </p:spTree>
    <p:extLst>
      <p:ext uri="{BB962C8B-B14F-4D97-AF65-F5344CB8AC3E}">
        <p14:creationId xmlns:p14="http://schemas.microsoft.com/office/powerpoint/2010/main" val="18823195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99593" y="627534"/>
            <a:ext cx="475252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ru-RU" sz="2800" b="1" i="1" dirty="0">
                <a:solidFill>
                  <a:schemeClr val="bg1"/>
                </a:solidFill>
              </a:rPr>
              <a:t>В ближайшее время мы серьезно еще раз подойдем к некоторым проблемным вопросам образования. Система будет, прямо скажу, серьезно подрегулирована и </a:t>
            </a:r>
            <a:r>
              <a:rPr lang="ru-RU" sz="2800" b="1" i="1" dirty="0" err="1">
                <a:solidFill>
                  <a:schemeClr val="bg1"/>
                </a:solidFill>
              </a:rPr>
              <a:t>поднастроена</a:t>
            </a:r>
            <a:endParaRPr lang="ru-RU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14314" y="-236562"/>
            <a:ext cx="842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4222699" y="1858683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99592" y="3921318"/>
            <a:ext cx="475252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chemeClr val="bg1"/>
                </a:solidFill>
              </a:rPr>
              <a:t>Президент Республики Беларусь </a:t>
            </a:r>
            <a:r>
              <a:rPr lang="ru-RU" sz="1400" i="1" dirty="0" err="1">
                <a:solidFill>
                  <a:schemeClr val="bg1"/>
                </a:solidFill>
              </a:rPr>
              <a:t>А.Г.Лукашенко</a:t>
            </a:r>
            <a:r>
              <a:rPr lang="ru-RU" sz="1400" i="1" dirty="0">
                <a:solidFill>
                  <a:schemeClr val="bg1"/>
                </a:solidFill>
              </a:rPr>
              <a:t> </a:t>
            </a:r>
            <a:br>
              <a:rPr lang="ru-RU" sz="1400" i="1" dirty="0">
                <a:solidFill>
                  <a:schemeClr val="bg1"/>
                </a:solidFill>
              </a:rPr>
            </a:br>
            <a:r>
              <a:rPr lang="ru-RU" sz="1400" i="1" dirty="0">
                <a:solidFill>
                  <a:schemeClr val="bg1"/>
                </a:solidFill>
              </a:rPr>
              <a:t>Церемония награждения выпускников и преподавателей учреждений высшего образования</a:t>
            </a:r>
            <a:br>
              <a:rPr lang="ru-RU" sz="1400" i="1" dirty="0">
                <a:solidFill>
                  <a:schemeClr val="bg1"/>
                </a:solidFill>
              </a:rPr>
            </a:br>
            <a:r>
              <a:rPr lang="ru-RU" sz="1400" i="1" dirty="0">
                <a:solidFill>
                  <a:schemeClr val="bg1"/>
                </a:solidFill>
              </a:rPr>
              <a:t>20 июня 2025 г.</a:t>
            </a:r>
          </a:p>
        </p:txBody>
      </p:sp>
    </p:spTree>
    <p:extLst>
      <p:ext uri="{BB962C8B-B14F-4D97-AF65-F5344CB8AC3E}">
        <p14:creationId xmlns:p14="http://schemas.microsoft.com/office/powerpoint/2010/main" val="33761957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5536" y="430348"/>
            <a:ext cx="5904656" cy="800733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10281" y="576834"/>
            <a:ext cx="576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НАУЧНЫЙ ПОТЕНЦИАЛ БЕЛАРУСИ*</a:t>
            </a: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668344" y="4560868"/>
            <a:ext cx="1156086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000"/>
              </a:lnSpc>
            </a:pPr>
            <a:r>
              <a:rPr lang="ru-RU" i="1" dirty="0">
                <a:solidFill>
                  <a:schemeClr val="bg1"/>
                </a:solidFill>
              </a:rPr>
              <a:t>*2024 год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83568" y="1347614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Подготовка научных кадров:</a:t>
            </a:r>
            <a:br>
              <a:rPr lang="ru-RU" dirty="0"/>
            </a:br>
            <a:r>
              <a:rPr lang="ru-RU" sz="2300" dirty="0">
                <a:solidFill>
                  <a:srgbClr val="182C7F"/>
                </a:solidFill>
              </a:rPr>
              <a:t> </a:t>
            </a:r>
            <a:r>
              <a:rPr lang="ru-RU" sz="2300" b="1" dirty="0">
                <a:solidFill>
                  <a:srgbClr val="182C7F"/>
                </a:solidFill>
              </a:rPr>
              <a:t>4 400</a:t>
            </a:r>
            <a:r>
              <a:rPr lang="ru-RU" dirty="0"/>
              <a:t> аспирантов (выпуск: </a:t>
            </a:r>
            <a:r>
              <a:rPr lang="ru-RU" b="1" dirty="0"/>
              <a:t>757</a:t>
            </a:r>
            <a:r>
              <a:rPr lang="ru-RU" dirty="0"/>
              <a:t>)</a:t>
            </a:r>
            <a:br>
              <a:rPr lang="ru-RU" dirty="0"/>
            </a:br>
            <a:r>
              <a:rPr lang="ru-RU" sz="2300" dirty="0">
                <a:solidFill>
                  <a:srgbClr val="182C7F"/>
                </a:solidFill>
              </a:rPr>
              <a:t> </a:t>
            </a:r>
            <a:r>
              <a:rPr lang="ru-RU" sz="2300" b="1" dirty="0">
                <a:solidFill>
                  <a:srgbClr val="182C7F"/>
                </a:solidFill>
              </a:rPr>
              <a:t>594</a:t>
            </a:r>
            <a:r>
              <a:rPr lang="ru-RU" sz="2300" dirty="0">
                <a:solidFill>
                  <a:srgbClr val="182C7F"/>
                </a:solidFill>
              </a:rPr>
              <a:t> </a:t>
            </a:r>
            <a:r>
              <a:rPr lang="ru-RU" dirty="0"/>
              <a:t>докторанта (выпуск: </a:t>
            </a:r>
            <a:r>
              <a:rPr lang="ru-RU" b="1" dirty="0"/>
              <a:t>153</a:t>
            </a:r>
            <a:r>
              <a:rPr lang="ru-RU" dirty="0"/>
              <a:t>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2443154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Защиты диссертаций:</a:t>
            </a:r>
            <a:br>
              <a:rPr lang="ru-RU" dirty="0"/>
            </a:br>
            <a:r>
              <a:rPr lang="ru-RU" dirty="0"/>
              <a:t> </a:t>
            </a:r>
            <a:r>
              <a:rPr lang="ru-RU" sz="2300" b="1" dirty="0">
                <a:solidFill>
                  <a:srgbClr val="182C7F"/>
                </a:solidFill>
              </a:rPr>
              <a:t>48</a:t>
            </a:r>
            <a:r>
              <a:rPr lang="ru-RU" dirty="0"/>
              <a:t> новых докторов наук</a:t>
            </a:r>
            <a:br>
              <a:rPr lang="ru-RU" dirty="0"/>
            </a:br>
            <a:r>
              <a:rPr lang="ru-RU" dirty="0"/>
              <a:t> </a:t>
            </a:r>
            <a:r>
              <a:rPr lang="ru-RU" sz="2300" b="1" dirty="0">
                <a:solidFill>
                  <a:srgbClr val="182C7F"/>
                </a:solidFill>
              </a:rPr>
              <a:t>308</a:t>
            </a:r>
            <a:r>
              <a:rPr lang="ru-RU" dirty="0"/>
              <a:t> новых кандидатов наук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3560594"/>
            <a:ext cx="54726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Научные исследования:</a:t>
            </a:r>
            <a:br>
              <a:rPr lang="ru-RU" dirty="0"/>
            </a:br>
            <a:r>
              <a:rPr lang="ru-RU" dirty="0"/>
              <a:t> </a:t>
            </a:r>
            <a:r>
              <a:rPr lang="ru-RU" sz="2300" b="1" dirty="0">
                <a:solidFill>
                  <a:srgbClr val="182C7F"/>
                </a:solidFill>
              </a:rPr>
              <a:t>27 400</a:t>
            </a:r>
            <a:r>
              <a:rPr lang="ru-RU" dirty="0"/>
              <a:t> исследователей в </a:t>
            </a:r>
            <a:r>
              <a:rPr lang="ru-RU" b="1" dirty="0"/>
              <a:t>463</a:t>
            </a:r>
            <a:r>
              <a:rPr lang="ru-RU" dirty="0"/>
              <a:t> организациях</a:t>
            </a:r>
            <a:br>
              <a:rPr lang="ru-RU" dirty="0"/>
            </a:br>
            <a:r>
              <a:rPr lang="ru-RU" dirty="0"/>
              <a:t> </a:t>
            </a:r>
            <a:r>
              <a:rPr lang="ru-RU" sz="2300" dirty="0">
                <a:solidFill>
                  <a:srgbClr val="182C7F"/>
                </a:solidFill>
              </a:rPr>
              <a:t>• </a:t>
            </a:r>
            <a:r>
              <a:rPr lang="ru-RU" sz="2300" b="1" dirty="0">
                <a:solidFill>
                  <a:srgbClr val="182C7F"/>
                </a:solidFill>
              </a:rPr>
              <a:t>513</a:t>
            </a:r>
            <a:r>
              <a:rPr lang="ru-RU" dirty="0"/>
              <a:t> докторов наук  </a:t>
            </a:r>
            <a:r>
              <a:rPr lang="ru-RU" sz="2300" dirty="0">
                <a:solidFill>
                  <a:srgbClr val="182C7F"/>
                </a:solidFill>
              </a:rPr>
              <a:t>• </a:t>
            </a:r>
            <a:r>
              <a:rPr lang="ru-RU" sz="2300" b="1" dirty="0">
                <a:solidFill>
                  <a:srgbClr val="182C7F"/>
                </a:solidFill>
              </a:rPr>
              <a:t>2 717</a:t>
            </a:r>
            <a:r>
              <a:rPr lang="ru-RU" dirty="0"/>
              <a:t> кандидатов наук</a:t>
            </a:r>
          </a:p>
        </p:txBody>
      </p:sp>
    </p:spTree>
    <p:extLst>
      <p:ext uri="{BB962C8B-B14F-4D97-AF65-F5344CB8AC3E}">
        <p14:creationId xmlns:p14="http://schemas.microsoft.com/office/powerpoint/2010/main" val="1014688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121709" y="4227934"/>
            <a:ext cx="296762" cy="9155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5400000">
            <a:off x="8346559" y="3888276"/>
            <a:ext cx="296762" cy="1298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100389" y="-252393"/>
            <a:ext cx="1121528" cy="1441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</a:t>
            </a:r>
            <a:endParaRPr kumimoji="0" lang="ru-RU" sz="160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 rot="10800000">
            <a:off x="3995936" y="3076802"/>
            <a:ext cx="1233681" cy="131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</a:t>
            </a:r>
            <a:endParaRPr kumimoji="0" lang="ru-RU" sz="160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5991" y="715775"/>
            <a:ext cx="3495811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9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Инвестиции в науку являются ключевым условием экономической стабильности и состоятельности любого государства. Мы в этом не исключение. Время такое, что без реальных достижений в научной сфере движение вперед невозможно</a:t>
            </a:r>
            <a:endParaRPr kumimoji="0" lang="ru-RU" sz="19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75544" y="3802394"/>
            <a:ext cx="39364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Президент Республики Беларусь </a:t>
            </a:r>
            <a:r>
              <a:rPr kumimoji="0" lang="ru-RU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А.Г.Лукашенко</a:t>
            </a:r>
            <a:r>
              <a:rPr kumimoji="0" lang="ru-RU" sz="1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совещание по анализу</a:t>
            </a:r>
            <a:r>
              <a:rPr kumimoji="0" lang="ru-RU" sz="1200" b="0" i="1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деятельности Национальной академии наук Беларуси</a:t>
            </a:r>
            <a:r>
              <a:rPr kumimoji="0" lang="ru-RU" sz="1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 августа 2025 г.</a:t>
            </a:r>
            <a:endParaRPr kumimoji="0" lang="ru-RU" sz="12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AutoShape 2" descr="выборы в РБ 2025 год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AutoShape 4" descr="выборы в РБ 2025 года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AutoShape 6" descr="выборы в РБ 2025 года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13972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7937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1995686"/>
            <a:ext cx="7981668" cy="103859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1092520" y="-835724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1624" y="2224862"/>
            <a:ext cx="2727398" cy="56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rot="5400000">
            <a:off x="7828601" y="3538157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781373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8542</TotalTime>
  <Words>357</Words>
  <Application>Microsoft Office PowerPoint</Application>
  <PresentationFormat>Экран (16:9)</PresentationFormat>
  <Paragraphs>44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Нестерова Юлия Викторовна</cp:lastModifiedBy>
  <cp:revision>414</cp:revision>
  <dcterms:created xsi:type="dcterms:W3CDTF">2024-07-24T10:48:12Z</dcterms:created>
  <dcterms:modified xsi:type="dcterms:W3CDTF">2025-08-14T09:15:29Z</dcterms:modified>
</cp:coreProperties>
</file>